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84" r:id="rId4"/>
    <p:sldId id="285" r:id="rId5"/>
    <p:sldId id="290" r:id="rId6"/>
    <p:sldId id="291" r:id="rId7"/>
    <p:sldId id="300" r:id="rId8"/>
    <p:sldId id="301" r:id="rId9"/>
    <p:sldId id="258" r:id="rId10"/>
    <p:sldId id="257" r:id="rId11"/>
    <p:sldId id="259" r:id="rId12"/>
    <p:sldId id="260" r:id="rId13"/>
    <p:sldId id="261" r:id="rId14"/>
    <p:sldId id="262" r:id="rId15"/>
    <p:sldId id="263" r:id="rId16"/>
    <p:sldId id="264" r:id="rId17"/>
    <p:sldId id="265" r:id="rId18"/>
    <p:sldId id="266" r:id="rId19"/>
    <p:sldId id="268" r:id="rId20"/>
    <p:sldId id="269" r:id="rId21"/>
    <p:sldId id="270" r:id="rId22"/>
    <p:sldId id="271" r:id="rId23"/>
    <p:sldId id="273" r:id="rId24"/>
    <p:sldId id="302" r:id="rId25"/>
    <p:sldId id="288" r:id="rId26"/>
    <p:sldId id="272" r:id="rId27"/>
    <p:sldId id="274" r:id="rId28"/>
    <p:sldId id="275" r:id="rId29"/>
    <p:sldId id="276" r:id="rId30"/>
    <p:sldId id="277" r:id="rId31"/>
    <p:sldId id="278" r:id="rId32"/>
    <p:sldId id="280" r:id="rId33"/>
    <p:sldId id="281" r:id="rId34"/>
    <p:sldId id="282" r:id="rId35"/>
    <p:sldId id="283" r:id="rId36"/>
    <p:sldId id="292" r:id="rId37"/>
    <p:sldId id="293" r:id="rId38"/>
    <p:sldId id="294" r:id="rId39"/>
    <p:sldId id="295" r:id="rId40"/>
    <p:sldId id="296" r:id="rId41"/>
    <p:sldId id="297" r:id="rId42"/>
    <p:sldId id="298" r:id="rId43"/>
    <p:sldId id="29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6" d="100"/>
          <a:sy n="106" d="100"/>
        </p:scale>
        <p:origin x="140" y="-18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13T14:17:15.748"/>
    </inkml:context>
    <inkml:brush xml:id="br0">
      <inkml:brushProperty name="width" value="0.05" units="cm"/>
      <inkml:brushProperty name="height" value="0.05" units="cm"/>
    </inkml:brush>
  </inkml:definitions>
  <inkml:trace contextRef="#ctx0" brushRef="#br0">472 47 192,'-223'-39'0,"-26"31"-192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57EAF4-7C79-4149-8CD7-C81755647905}"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5BCBA-69B2-4566-8D6C-19721F0DD2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57EAF4-7C79-4149-8CD7-C81755647905}"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5BCBA-69B2-4566-8D6C-19721F0DD2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57EAF4-7C79-4149-8CD7-C81755647905}"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5BCBA-69B2-4566-8D6C-19721F0DD2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57EAF4-7C79-4149-8CD7-C81755647905}"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5BCBA-69B2-4566-8D6C-19721F0DD2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57EAF4-7C79-4149-8CD7-C81755647905}"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5BCBA-69B2-4566-8D6C-19721F0DD2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57EAF4-7C79-4149-8CD7-C81755647905}"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5BCBA-69B2-4566-8D6C-19721F0DD2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57EAF4-7C79-4149-8CD7-C81755647905}" type="datetimeFigureOut">
              <a:rPr lang="en-US" smtClean="0"/>
              <a:pPr/>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65BCBA-69B2-4566-8D6C-19721F0DD2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57EAF4-7C79-4149-8CD7-C81755647905}" type="datetimeFigureOut">
              <a:rPr lang="en-US" smtClean="0"/>
              <a:pPr/>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65BCBA-69B2-4566-8D6C-19721F0DD2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7EAF4-7C79-4149-8CD7-C81755647905}" type="datetimeFigureOut">
              <a:rPr lang="en-US" smtClean="0"/>
              <a:pPr/>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65BCBA-69B2-4566-8D6C-19721F0DD2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57EAF4-7C79-4149-8CD7-C81755647905}"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5BCBA-69B2-4566-8D6C-19721F0DD2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57EAF4-7C79-4149-8CD7-C81755647905}"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5BCBA-69B2-4566-8D6C-19721F0DD2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7EAF4-7C79-4149-8CD7-C81755647905}" type="datetimeFigureOut">
              <a:rPr lang="en-US" smtClean="0"/>
              <a:pPr/>
              <a:t>1/25/2021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5BCBA-69B2-4566-8D6C-19721F0DD2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www.englishclub.com/vocabulary/fl-disagreeing-strongly.htm" TargetMode="External"/><Relationship Id="rId3" Type="http://schemas.openxmlformats.org/officeDocument/2006/relationships/hyperlink" Target="https://www.englishclub.com/vocabulary/fl-making-request.htm" TargetMode="External"/><Relationship Id="rId7" Type="http://schemas.openxmlformats.org/officeDocument/2006/relationships/hyperlink" Target="https://www.englishclub.com/vocabulary/fl-disagreeing.htm" TargetMode="External"/><Relationship Id="rId2" Type="http://schemas.openxmlformats.org/officeDocument/2006/relationships/hyperlink" Target="https://www.englishclub.com/vocabulary/fl-giving-advice.htm" TargetMode="External"/><Relationship Id="rId1" Type="http://schemas.openxmlformats.org/officeDocument/2006/relationships/slideLayout" Target="../slideLayouts/slideLayout7.xml"/><Relationship Id="rId6" Type="http://schemas.openxmlformats.org/officeDocument/2006/relationships/hyperlink" Target="https://www.englishclub.com/vocabulary/fl-agreeing.htm" TargetMode="External"/><Relationship Id="rId11" Type="http://schemas.openxmlformats.org/officeDocument/2006/relationships/hyperlink" Target="https://www.englishclub.com/vocabulary/fl-giving-opinions.htm" TargetMode="External"/><Relationship Id="rId5" Type="http://schemas.openxmlformats.org/officeDocument/2006/relationships/hyperlink" Target="https://www.englishclub.com/vocabulary/fl-giving-bad-news.htm" TargetMode="External"/><Relationship Id="rId10" Type="http://schemas.openxmlformats.org/officeDocument/2006/relationships/hyperlink" Target="https://www.englishclub.com/vocabulary/fl-asking-for-opinions.htm" TargetMode="External"/><Relationship Id="rId4" Type="http://schemas.openxmlformats.org/officeDocument/2006/relationships/hyperlink" Target="https://www.englishclub.com/vocabulary/fl-apologizing.htm" TargetMode="External"/><Relationship Id="rId9" Type="http://schemas.openxmlformats.org/officeDocument/2006/relationships/hyperlink" Target="https://www.englishclub.com/vocabulary/fl-offering.ht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447799"/>
          </a:xfrm>
        </p:spPr>
        <p:txBody>
          <a:bodyPr>
            <a:normAutofit/>
          </a:bodyPr>
          <a:lstStyle/>
          <a:p>
            <a:r>
              <a:rPr lang="en-US" sz="2800" dirty="0">
                <a:solidFill>
                  <a:srgbClr val="FF0000"/>
                </a:solidFill>
              </a:rPr>
              <a:t>SYBSc Semester IV</a:t>
            </a:r>
            <a:br>
              <a:rPr lang="en-US" sz="2800" dirty="0">
                <a:solidFill>
                  <a:srgbClr val="FF0000"/>
                </a:solidFill>
              </a:rPr>
            </a:br>
            <a:r>
              <a:rPr lang="en-US" sz="2800" dirty="0">
                <a:solidFill>
                  <a:srgbClr val="FF0000"/>
                </a:solidFill>
              </a:rPr>
              <a:t>US04AENG21</a:t>
            </a:r>
            <a:br>
              <a:rPr lang="en-US" sz="2800" dirty="0">
                <a:solidFill>
                  <a:srgbClr val="FF0000"/>
                </a:solidFill>
              </a:rPr>
            </a:br>
            <a:r>
              <a:rPr lang="en-US" sz="2800" dirty="0">
                <a:solidFill>
                  <a:srgbClr val="FF0000"/>
                </a:solidFill>
              </a:rPr>
              <a:t>TOPIC 3</a:t>
            </a:r>
          </a:p>
        </p:txBody>
      </p:sp>
      <p:sp>
        <p:nvSpPr>
          <p:cNvPr id="3" name="Subtitle 2"/>
          <p:cNvSpPr>
            <a:spLocks noGrp="1"/>
          </p:cNvSpPr>
          <p:nvPr>
            <p:ph type="subTitle" idx="1"/>
          </p:nvPr>
        </p:nvSpPr>
        <p:spPr>
          <a:xfrm>
            <a:off x="1371600" y="2895600"/>
            <a:ext cx="6400800" cy="1676401"/>
          </a:xfrm>
        </p:spPr>
        <p:txBody>
          <a:bodyPr/>
          <a:lstStyle/>
          <a:p>
            <a:r>
              <a:rPr kumimoji="0" lang="en-US" sz="4400" b="0" i="0" u="none" strike="noStrike" kern="1200" cap="none" spc="0" normalizeH="0" baseline="0" noProof="0" dirty="0">
                <a:ln>
                  <a:noFill/>
                </a:ln>
                <a:solidFill>
                  <a:srgbClr val="0070C0"/>
                </a:solidFill>
                <a:effectLst/>
                <a:uLnTx/>
                <a:uFillTx/>
                <a:latin typeface="Calibri"/>
                <a:ea typeface="+mj-ea"/>
                <a:cs typeface="+mj-cs"/>
              </a:rPr>
              <a:t>FUNCTIONS of  ENGLISH</a:t>
            </a:r>
            <a:endParaRPr lang="en-US"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GREETINGS</a:t>
            </a:r>
            <a:br>
              <a:rPr lang="en-US" dirty="0"/>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476555927"/>
              </p:ext>
            </p:extLst>
          </p:nvPr>
        </p:nvGraphicFramePr>
        <p:xfrm>
          <a:off x="1524000" y="1397000"/>
          <a:ext cx="6096000" cy="55829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pPr marL="342900" lvl="0" indent="-342900">
                        <a:buFont typeface="Arial" panose="020B0604020202020204" pitchFamily="34" charset="0"/>
                        <a:buChar char="•"/>
                      </a:pPr>
                      <a:r>
                        <a:rPr lang="en-US" sz="2400" kern="1200" dirty="0">
                          <a:solidFill>
                            <a:schemeClr val="dk1"/>
                          </a:solidFill>
                          <a:latin typeface="+mn-lt"/>
                          <a:ea typeface="+mn-ea"/>
                          <a:cs typeface="+mn-cs"/>
                        </a:rPr>
                        <a:t>Hi, hello.</a:t>
                      </a:r>
                    </a:p>
                    <a:p>
                      <a:pPr marL="342900" lvl="0" indent="-342900">
                        <a:buFont typeface="Arial" panose="020B0604020202020204" pitchFamily="34" charset="0"/>
                        <a:buChar char="•"/>
                      </a:pPr>
                      <a:r>
                        <a:rPr lang="en-US" sz="2400" kern="1200" dirty="0">
                          <a:solidFill>
                            <a:schemeClr val="dk1"/>
                          </a:solidFill>
                          <a:latin typeface="+mn-lt"/>
                          <a:ea typeface="+mn-ea"/>
                          <a:cs typeface="+mn-cs"/>
                        </a:rPr>
                        <a:t>Good morning, good afternoon, good evening.</a:t>
                      </a:r>
                    </a:p>
                    <a:p>
                      <a:pPr marL="342900" lvl="0" indent="-342900">
                        <a:buFont typeface="Arial" panose="020B0604020202020204" pitchFamily="34" charset="0"/>
                        <a:buChar char="•"/>
                      </a:pPr>
                      <a:r>
                        <a:rPr lang="en-US" sz="2400" kern="1200" dirty="0">
                          <a:solidFill>
                            <a:schemeClr val="dk1"/>
                          </a:solidFill>
                          <a:latin typeface="+mn-lt"/>
                          <a:ea typeface="+mn-ea"/>
                          <a:cs typeface="+mn-cs"/>
                        </a:rPr>
                        <a:t>How are you?</a:t>
                      </a:r>
                    </a:p>
                    <a:p>
                      <a:pPr marL="342900" lvl="0" indent="-342900">
                        <a:buFont typeface="Arial" panose="020B0604020202020204" pitchFamily="34" charset="0"/>
                        <a:buChar char="•"/>
                      </a:pPr>
                      <a:r>
                        <a:rPr lang="en-US" sz="2400" kern="1200" dirty="0">
                          <a:solidFill>
                            <a:schemeClr val="dk1"/>
                          </a:solidFill>
                          <a:latin typeface="+mn-lt"/>
                          <a:ea typeface="+mn-ea"/>
                          <a:cs typeface="+mn-cs"/>
                        </a:rPr>
                        <a:t>How are you doing?</a:t>
                      </a:r>
                    </a:p>
                    <a:p>
                      <a:pPr marL="342900" indent="-342900">
                        <a:buFont typeface="Arial" panose="020B0604020202020204" pitchFamily="34" charset="0"/>
                        <a:buChar char="•"/>
                      </a:pPr>
                      <a:r>
                        <a:rPr lang="en-US" sz="2400" kern="1200" dirty="0">
                          <a:solidFill>
                            <a:schemeClr val="dk1"/>
                          </a:solidFill>
                          <a:latin typeface="+mn-lt"/>
                          <a:ea typeface="+mn-ea"/>
                          <a:cs typeface="+mn-cs"/>
                        </a:rPr>
                        <a:t>How do you do?</a:t>
                      </a:r>
                      <a:endParaRPr lang="en-US" sz="2400" b="1" dirty="0"/>
                    </a:p>
                  </a:txBody>
                  <a:tcPr/>
                </a:tc>
                <a:tc>
                  <a:txBody>
                    <a:bodyPr/>
                    <a:lstStyle/>
                    <a:p>
                      <a:pPr marL="342900" lvl="0" indent="-342900">
                        <a:buFont typeface="Arial" panose="020B0604020202020204" pitchFamily="34" charset="0"/>
                        <a:buChar char="•"/>
                      </a:pPr>
                      <a:r>
                        <a:rPr lang="en-US" sz="2400" kern="1200" dirty="0">
                          <a:solidFill>
                            <a:schemeClr val="dk1"/>
                          </a:solidFill>
                          <a:latin typeface="+mn-lt"/>
                          <a:ea typeface="+mn-ea"/>
                          <a:cs typeface="+mn-cs"/>
                        </a:rPr>
                        <a:t>Hi, hello.</a:t>
                      </a:r>
                    </a:p>
                    <a:p>
                      <a:pPr marL="342900" lvl="0" indent="-342900">
                        <a:buFont typeface="Arial" panose="020B0604020202020204" pitchFamily="34" charset="0"/>
                        <a:buChar char="•"/>
                      </a:pPr>
                      <a:r>
                        <a:rPr lang="en-US" sz="2400" kern="1200" dirty="0">
                          <a:solidFill>
                            <a:schemeClr val="dk1"/>
                          </a:solidFill>
                          <a:latin typeface="+mn-lt"/>
                          <a:ea typeface="+mn-ea"/>
                          <a:cs typeface="+mn-cs"/>
                        </a:rPr>
                        <a:t>Good morning/Good afternoon/Good evening.</a:t>
                      </a:r>
                    </a:p>
                    <a:p>
                      <a:pPr marL="342900" lvl="0" indent="-342900">
                        <a:buFont typeface="Arial" panose="020B0604020202020204" pitchFamily="34" charset="0"/>
                        <a:buChar char="•"/>
                      </a:pPr>
                      <a:r>
                        <a:rPr lang="en-US" sz="2400" kern="1200" dirty="0">
                          <a:solidFill>
                            <a:schemeClr val="dk1"/>
                          </a:solidFill>
                          <a:latin typeface="+mn-lt"/>
                          <a:ea typeface="+mn-ea"/>
                          <a:cs typeface="+mn-cs"/>
                        </a:rPr>
                        <a:t>I'm fine thank you (thanks)/Okay! Thank you (thanks)/Can't complain/Not bad.</a:t>
                      </a:r>
                    </a:p>
                    <a:p>
                      <a:pPr marL="342900" lvl="0" indent="-342900">
                        <a:buFont typeface="Arial" panose="020B0604020202020204" pitchFamily="34" charset="0"/>
                        <a:buChar char="•"/>
                      </a:pPr>
                      <a:r>
                        <a:rPr lang="en-US" sz="2400" kern="1200" dirty="0">
                          <a:solidFill>
                            <a:schemeClr val="dk1"/>
                          </a:solidFill>
                          <a:latin typeface="+mn-lt"/>
                          <a:ea typeface="+mn-ea"/>
                          <a:cs typeface="+mn-cs"/>
                        </a:rPr>
                        <a:t>How about you?/And you?</a:t>
                      </a:r>
                    </a:p>
                    <a:p>
                      <a:pPr marL="342900" lvl="0" indent="-342900">
                        <a:buFont typeface="Arial" panose="020B0604020202020204" pitchFamily="34" charset="0"/>
                        <a:buChar char="•"/>
                      </a:pPr>
                      <a:r>
                        <a:rPr lang="en-US" sz="2400" kern="1200" dirty="0">
                          <a:solidFill>
                            <a:schemeClr val="dk1"/>
                          </a:solidFill>
                          <a:latin typeface="+mn-lt"/>
                          <a:ea typeface="+mn-ea"/>
                          <a:cs typeface="+mn-cs"/>
                        </a:rPr>
                        <a:t>How do you do?</a:t>
                      </a:r>
                    </a:p>
                    <a:p>
                      <a:endParaRPr lang="en-US" sz="2400"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Introducing others:</a:t>
            </a:r>
            <a:br>
              <a:rPr lang="en-US" dirty="0"/>
            </a:br>
            <a:endParaRPr lang="en-US" dirty="0"/>
          </a:p>
        </p:txBody>
      </p:sp>
      <p:sp>
        <p:nvSpPr>
          <p:cNvPr id="3" name="Content Placeholder 2"/>
          <p:cNvSpPr>
            <a:spLocks noGrp="1"/>
          </p:cNvSpPr>
          <p:nvPr>
            <p:ph idx="1"/>
          </p:nvPr>
        </p:nvSpPr>
        <p:spPr/>
        <p:txBody>
          <a:bodyPr/>
          <a:lstStyle/>
          <a:p>
            <a:pPr lvl="0"/>
            <a:r>
              <a:rPr lang="en-US" dirty="0"/>
              <a:t>Ram, please meet Ashok</a:t>
            </a:r>
          </a:p>
          <a:p>
            <a:pPr lvl="0"/>
            <a:r>
              <a:rPr lang="en-US" dirty="0"/>
              <a:t>Ram, have you met Ashok?</a:t>
            </a:r>
          </a:p>
          <a:p>
            <a:pPr lvl="0"/>
            <a:r>
              <a:rPr lang="en-US" dirty="0"/>
              <a:t>I'd like you to meet Ashok, my brother/friend</a:t>
            </a:r>
          </a:p>
          <a:p>
            <a:pPr lvl="0"/>
            <a:r>
              <a:rPr lang="en-US" dirty="0"/>
              <a:t>I'd like to introduce you to </a:t>
            </a:r>
            <a:r>
              <a:rPr lang="en-US" dirty="0" err="1"/>
              <a:t>Jayesh</a:t>
            </a:r>
            <a:r>
              <a:rPr lang="en-US" dirty="0"/>
              <a:t>.</a:t>
            </a:r>
          </a:p>
          <a:p>
            <a:r>
              <a:rPr lang="en-US" dirty="0" err="1"/>
              <a:t>Sita</a:t>
            </a:r>
            <a:r>
              <a:rPr lang="en-US" dirty="0"/>
              <a:t>, this is </a:t>
            </a:r>
            <a:r>
              <a:rPr lang="en-US" dirty="0" err="1"/>
              <a:t>Gita</a:t>
            </a:r>
            <a:r>
              <a:rPr lang="en-US" dirty="0"/>
              <a:t>. </a:t>
            </a:r>
            <a:r>
              <a:rPr lang="en-US" dirty="0" err="1"/>
              <a:t>Gita</a:t>
            </a:r>
            <a:r>
              <a:rPr lang="en-US" dirty="0"/>
              <a:t>, this is </a:t>
            </a:r>
            <a:r>
              <a:rPr lang="en-US" dirty="0" err="1"/>
              <a:t>Sita</a:t>
            </a:r>
            <a:r>
              <a:rPr lang="en-US"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fontScale="90000"/>
          </a:bodyPr>
          <a:lstStyle/>
          <a:p>
            <a:br>
              <a:rPr lang="en-US" sz="2700" b="1" dirty="0"/>
            </a:br>
            <a:br>
              <a:rPr lang="en-US" sz="2700" b="1" dirty="0"/>
            </a:br>
            <a:r>
              <a:rPr lang="en-US" sz="2700" b="1" dirty="0"/>
              <a:t>Useful responses when introducing yourself or other people</a:t>
            </a:r>
            <a:r>
              <a:rPr lang="en-US" b="1" dirty="0"/>
              <a:t>:</a:t>
            </a:r>
            <a:br>
              <a:rPr lang="en-US" dirty="0"/>
            </a:br>
            <a:endParaRPr lang="en-US" dirty="0"/>
          </a:p>
        </p:txBody>
      </p:sp>
      <p:sp>
        <p:nvSpPr>
          <p:cNvPr id="3" name="Content Placeholder 2"/>
          <p:cNvSpPr>
            <a:spLocks noGrp="1"/>
          </p:cNvSpPr>
          <p:nvPr>
            <p:ph idx="1"/>
          </p:nvPr>
        </p:nvSpPr>
        <p:spPr/>
        <p:txBody>
          <a:bodyPr/>
          <a:lstStyle/>
          <a:p>
            <a:pPr lvl="0"/>
            <a:r>
              <a:rPr lang="en-US" dirty="0"/>
              <a:t>Nice to meet you.</a:t>
            </a:r>
          </a:p>
          <a:p>
            <a:pPr lvl="0"/>
            <a:r>
              <a:rPr lang="en-US" dirty="0"/>
              <a:t>Pleased to meet you.</a:t>
            </a:r>
          </a:p>
          <a:p>
            <a:pPr lvl="0"/>
            <a:r>
              <a:rPr lang="en-US" dirty="0"/>
              <a:t>Happy to meet you.</a:t>
            </a:r>
          </a:p>
          <a:p>
            <a:pPr lvl="0"/>
            <a:r>
              <a:rPr lang="en-US" dirty="0"/>
              <a:t>How do you do?</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Talking about </a:t>
            </a:r>
            <a:r>
              <a:rPr lang="en-US" b="1" dirty="0">
                <a:solidFill>
                  <a:srgbClr val="FF0000"/>
                </a:solidFill>
              </a:rPr>
              <a:t>ability</a:t>
            </a:r>
            <a:br>
              <a:rPr lang="en-US" b="1" dirty="0"/>
            </a:br>
            <a:endParaRPr lang="en-US" dirty="0"/>
          </a:p>
        </p:txBody>
      </p:sp>
      <p:sp>
        <p:nvSpPr>
          <p:cNvPr id="3" name="Content Placeholder 2"/>
          <p:cNvSpPr>
            <a:spLocks noGrp="1"/>
          </p:cNvSpPr>
          <p:nvPr>
            <p:ph idx="1"/>
          </p:nvPr>
        </p:nvSpPr>
        <p:spPr/>
        <p:txBody>
          <a:bodyPr/>
          <a:lstStyle/>
          <a:p>
            <a:pPr lvl="0"/>
            <a:r>
              <a:rPr lang="en-US" dirty="0"/>
              <a:t>I can't help you. I am busy.</a:t>
            </a:r>
          </a:p>
          <a:p>
            <a:pPr lvl="0"/>
            <a:r>
              <a:rPr lang="en-US" dirty="0"/>
              <a:t>I'm unable to help you.</a:t>
            </a:r>
          </a:p>
          <a:p>
            <a:pPr lvl="0"/>
            <a:r>
              <a:rPr lang="en-US" dirty="0"/>
              <a:t>When I was young I </a:t>
            </a:r>
            <a:r>
              <a:rPr lang="en-US" dirty="0">
                <a:solidFill>
                  <a:srgbClr val="0070C0"/>
                </a:solidFill>
              </a:rPr>
              <a:t>was able </a:t>
            </a:r>
            <a:r>
              <a:rPr lang="en-US" dirty="0"/>
              <a:t>to earn my living pretty well; I </a:t>
            </a:r>
            <a:r>
              <a:rPr lang="en-US" dirty="0">
                <a:solidFill>
                  <a:srgbClr val="0070C0"/>
                </a:solidFill>
              </a:rPr>
              <a:t>could </a:t>
            </a:r>
            <a:r>
              <a:rPr lang="en-US" dirty="0"/>
              <a:t>work hard. Now I can't. I'm too old.</a:t>
            </a:r>
          </a:p>
          <a:p>
            <a:pPr lvl="0"/>
            <a:r>
              <a:rPr lang="en-US" dirty="0"/>
              <a:t>I </a:t>
            </a:r>
            <a:r>
              <a:rPr lang="en-US" dirty="0">
                <a:solidFill>
                  <a:srgbClr val="0070C0"/>
                </a:solidFill>
              </a:rPr>
              <a:t>can s</a:t>
            </a:r>
            <a:r>
              <a:rPr lang="en-US" dirty="0"/>
              <a:t>tand on my head for five minutes.</a:t>
            </a:r>
          </a:p>
          <a:p>
            <a:pPr lvl="0"/>
            <a:r>
              <a:rPr lang="en-US" dirty="0">
                <a:solidFill>
                  <a:srgbClr val="0070C0"/>
                </a:solidFill>
              </a:rPr>
              <a:t>Can </a:t>
            </a:r>
            <a:r>
              <a:rPr lang="en-US" dirty="0"/>
              <a:t>you speak Arabic?</a:t>
            </a:r>
          </a:p>
          <a:p>
            <a:pPr lvl="0"/>
            <a:r>
              <a:rPr lang="en-US" dirty="0"/>
              <a:t>Yes, I can.</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Ability</a:t>
            </a:r>
          </a:p>
        </p:txBody>
      </p:sp>
      <p:sp>
        <p:nvSpPr>
          <p:cNvPr id="3" name="Content Placeholder 2"/>
          <p:cNvSpPr>
            <a:spLocks noGrp="1"/>
          </p:cNvSpPr>
          <p:nvPr>
            <p:ph idx="1"/>
          </p:nvPr>
        </p:nvSpPr>
        <p:spPr/>
        <p:txBody>
          <a:bodyPr>
            <a:normAutofit fontScale="92500" lnSpcReduction="20000"/>
          </a:bodyPr>
          <a:lstStyle/>
          <a:p>
            <a:r>
              <a:rPr lang="en-US" b="1" dirty="0">
                <a:solidFill>
                  <a:srgbClr val="FF0000"/>
                </a:solidFill>
              </a:rPr>
              <a:t>In the past</a:t>
            </a:r>
            <a:endParaRPr lang="en-US" dirty="0">
              <a:solidFill>
                <a:srgbClr val="FF0000"/>
              </a:solidFill>
            </a:endParaRPr>
          </a:p>
          <a:p>
            <a:r>
              <a:rPr lang="en-US" dirty="0"/>
              <a:t>Express ability in the past as follows</a:t>
            </a:r>
          </a:p>
          <a:p>
            <a:pPr lvl="0"/>
            <a:r>
              <a:rPr lang="en-US" dirty="0"/>
              <a:t>I was unable to visit him.</a:t>
            </a:r>
          </a:p>
          <a:p>
            <a:pPr lvl="0"/>
            <a:r>
              <a:rPr lang="en-US" dirty="0"/>
              <a:t>I couldn't eat at all when I was ill.</a:t>
            </a:r>
          </a:p>
          <a:p>
            <a:r>
              <a:rPr lang="en-US" b="1" dirty="0">
                <a:solidFill>
                  <a:srgbClr val="FF0000"/>
                </a:solidFill>
              </a:rPr>
              <a:t>In the future</a:t>
            </a:r>
            <a:endParaRPr lang="en-US" dirty="0">
              <a:solidFill>
                <a:srgbClr val="FF0000"/>
              </a:solidFill>
            </a:endParaRPr>
          </a:p>
          <a:p>
            <a:r>
              <a:rPr lang="en-US" dirty="0"/>
              <a:t>Express ability in the future as follows</a:t>
            </a:r>
          </a:p>
          <a:p>
            <a:pPr lvl="0"/>
            <a:r>
              <a:rPr lang="en-US" dirty="0"/>
              <a:t>I will be able to buy a house when I get a good job.</a:t>
            </a:r>
          </a:p>
          <a:p>
            <a:r>
              <a:rPr lang="en-US" dirty="0"/>
              <a:t>The teacher can assist you after class if you have any questions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Asking For &amp; Giving Permission</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a:t>When you ask for permission to use something that belongs to someone else you have to do your best to be polite. It is desirable to use the word "</a:t>
            </a:r>
            <a:r>
              <a:rPr lang="en-US" b="1" dirty="0"/>
              <a:t>please</a:t>
            </a:r>
            <a:r>
              <a:rPr lang="en-US" dirty="0"/>
              <a:t>."</a:t>
            </a:r>
          </a:p>
          <a:p>
            <a:pPr lvl="0"/>
            <a:r>
              <a:rPr lang="en-US" b="1" dirty="0">
                <a:solidFill>
                  <a:srgbClr val="FF0000"/>
                </a:solidFill>
              </a:rPr>
              <a:t>Can </a:t>
            </a:r>
            <a:r>
              <a:rPr lang="en-US" dirty="0">
                <a:solidFill>
                  <a:srgbClr val="FF0000"/>
                </a:solidFill>
              </a:rPr>
              <a:t>I go out, please?</a:t>
            </a:r>
          </a:p>
          <a:p>
            <a:pPr lvl="0"/>
            <a:r>
              <a:rPr lang="en-US" b="1" dirty="0">
                <a:solidFill>
                  <a:srgbClr val="FF0000"/>
                </a:solidFill>
              </a:rPr>
              <a:t>May</a:t>
            </a:r>
            <a:r>
              <a:rPr lang="en-US" dirty="0">
                <a:solidFill>
                  <a:srgbClr val="FF0000"/>
                </a:solidFill>
              </a:rPr>
              <a:t> I open the window, please?</a:t>
            </a:r>
          </a:p>
          <a:p>
            <a:pPr lvl="0"/>
            <a:r>
              <a:rPr lang="en-US" dirty="0">
                <a:solidFill>
                  <a:srgbClr val="FF0000"/>
                </a:solidFill>
              </a:rPr>
              <a:t>Please, </a:t>
            </a:r>
            <a:r>
              <a:rPr lang="en-US" b="1" dirty="0">
                <a:solidFill>
                  <a:srgbClr val="FF0000"/>
                </a:solidFill>
              </a:rPr>
              <a:t>can </a:t>
            </a:r>
            <a:r>
              <a:rPr lang="en-US" dirty="0">
                <a:solidFill>
                  <a:srgbClr val="FF0000"/>
                </a:solidFill>
              </a:rPr>
              <a:t>I have a look at your photo album?</a:t>
            </a:r>
          </a:p>
          <a:p>
            <a:pPr lvl="0"/>
            <a:r>
              <a:rPr lang="en-US" dirty="0">
                <a:solidFill>
                  <a:srgbClr val="FF0000"/>
                </a:solidFill>
              </a:rPr>
              <a:t>Please, </a:t>
            </a:r>
            <a:r>
              <a:rPr lang="en-US" b="1" dirty="0">
                <a:solidFill>
                  <a:srgbClr val="FF0000"/>
                </a:solidFill>
              </a:rPr>
              <a:t>may</a:t>
            </a:r>
            <a:r>
              <a:rPr lang="en-US" dirty="0">
                <a:solidFill>
                  <a:srgbClr val="FF0000"/>
                </a:solidFill>
              </a:rPr>
              <a:t> I taste that hot spicy dish?</a:t>
            </a:r>
          </a:p>
          <a:p>
            <a:pPr lvl="0"/>
            <a:r>
              <a:rPr lang="en-US" b="1" dirty="0">
                <a:solidFill>
                  <a:srgbClr val="FF0000"/>
                </a:solidFill>
              </a:rPr>
              <a:t>Do you mind if </a:t>
            </a:r>
            <a:r>
              <a:rPr lang="en-US" dirty="0">
                <a:solidFill>
                  <a:srgbClr val="FF0000"/>
                </a:solidFill>
              </a:rPr>
              <a:t>I used your PC?</a:t>
            </a:r>
          </a:p>
          <a:p>
            <a:pPr lvl="0"/>
            <a:r>
              <a:rPr lang="en-US" b="1" dirty="0">
                <a:solidFill>
                  <a:srgbClr val="FF0000"/>
                </a:solidFill>
              </a:rPr>
              <a:t>Would you mind if </a:t>
            </a:r>
            <a:r>
              <a:rPr lang="en-US" dirty="0">
                <a:solidFill>
                  <a:srgbClr val="FF0000"/>
                </a:solidFill>
              </a:rPr>
              <a:t>I asked you something?</a:t>
            </a:r>
          </a:p>
          <a:p>
            <a:pPr lvl="0"/>
            <a:r>
              <a:rPr lang="en-US" b="1" dirty="0">
                <a:solidFill>
                  <a:srgbClr val="FF0000"/>
                </a:solidFill>
              </a:rPr>
              <a:t>Is it okay if </a:t>
            </a:r>
            <a:r>
              <a:rPr lang="en-US" dirty="0">
                <a:solidFill>
                  <a:srgbClr val="FF0000"/>
                </a:solidFill>
              </a:rPr>
              <a:t>I sit here?</a:t>
            </a:r>
          </a:p>
          <a:p>
            <a:pPr lvl="0"/>
            <a:r>
              <a:rPr lang="en-US" b="1" dirty="0">
                <a:solidFill>
                  <a:srgbClr val="FF0000"/>
                </a:solidFill>
              </a:rPr>
              <a:t>Would it be all right if </a:t>
            </a:r>
            <a:r>
              <a:rPr lang="en-US" dirty="0">
                <a:solidFill>
                  <a:srgbClr val="FF0000"/>
                </a:solidFill>
              </a:rPr>
              <a:t>I borrowed your mobile Phone?</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a:solidFill>
                  <a:srgbClr val="FF0000"/>
                </a:solidFill>
              </a:rPr>
              <a:t>Giving Permission:</a:t>
            </a:r>
            <a:endParaRPr lang="en-US" dirty="0">
              <a:solidFill>
                <a:srgbClr val="FF0000"/>
              </a:solidFill>
            </a:endParaRPr>
          </a:p>
          <a:p>
            <a:pPr lvl="0"/>
            <a:r>
              <a:rPr lang="en-US" dirty="0"/>
              <a:t>Yes, please do.</a:t>
            </a:r>
          </a:p>
          <a:p>
            <a:pPr lvl="0"/>
            <a:r>
              <a:rPr lang="en-US" dirty="0"/>
              <a:t>Sure, go ahead.</a:t>
            </a:r>
          </a:p>
          <a:p>
            <a:pPr lvl="0"/>
            <a:r>
              <a:rPr lang="en-US" dirty="0"/>
              <a:t>Sure.</a:t>
            </a:r>
          </a:p>
          <a:p>
            <a:pPr lvl="0"/>
            <a:r>
              <a:rPr lang="en-US" dirty="0"/>
              <a:t>No problem.</a:t>
            </a:r>
          </a:p>
          <a:p>
            <a:pPr lvl="0"/>
            <a:r>
              <a:rPr lang="en-US" dirty="0"/>
              <a:t>Please feel free to use the computer.</a:t>
            </a:r>
          </a:p>
          <a:p>
            <a:r>
              <a:rPr lang="en-US" b="1" dirty="0">
                <a:solidFill>
                  <a:srgbClr val="FF0000"/>
                </a:solidFill>
              </a:rPr>
              <a:t>Refusing to give permission</a:t>
            </a:r>
            <a:r>
              <a:rPr lang="en-US" b="1" dirty="0"/>
              <a:t>:</a:t>
            </a:r>
            <a:endParaRPr lang="en-US" dirty="0"/>
          </a:p>
          <a:p>
            <a:pPr lvl="0"/>
            <a:r>
              <a:rPr lang="en-US" dirty="0"/>
              <a:t>No, please don’t.</a:t>
            </a:r>
          </a:p>
          <a:p>
            <a:pPr lvl="0"/>
            <a:r>
              <a:rPr lang="en-US" dirty="0"/>
              <a:t>I’m sorry, but that’s not possible.</a:t>
            </a:r>
          </a:p>
          <a:p>
            <a:pPr lvl="0"/>
            <a:r>
              <a:rPr lang="en-US" dirty="0"/>
              <a:t>I'm afraid, but you can't.</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Making Offers</a:t>
            </a:r>
            <a:endParaRPr lang="en-US" dirty="0"/>
          </a:p>
        </p:txBody>
      </p:sp>
      <p:sp>
        <p:nvSpPr>
          <p:cNvPr id="3" name="Content Placeholder 2"/>
          <p:cNvSpPr>
            <a:spLocks noGrp="1"/>
          </p:cNvSpPr>
          <p:nvPr>
            <p:ph idx="1"/>
          </p:nvPr>
        </p:nvSpPr>
        <p:spPr/>
        <p:txBody>
          <a:bodyPr>
            <a:normAutofit lnSpcReduction="10000"/>
          </a:bodyPr>
          <a:lstStyle/>
          <a:p>
            <a:r>
              <a:rPr lang="en-US" sz="2400" b="1" dirty="0"/>
              <a:t>How to make offers in English?</a:t>
            </a:r>
            <a:endParaRPr lang="en-US" sz="2400" dirty="0"/>
          </a:p>
          <a:p>
            <a:r>
              <a:rPr lang="en-US" sz="2400" dirty="0"/>
              <a:t>It is common that English speakers </a:t>
            </a:r>
            <a:r>
              <a:rPr lang="en-US" sz="2400" b="1" dirty="0"/>
              <a:t>make offers</a:t>
            </a:r>
            <a:r>
              <a:rPr lang="en-US" sz="2400" dirty="0"/>
              <a:t> in conversations in order to be polite and helpful. When they do so they use these expressions:</a:t>
            </a:r>
          </a:p>
          <a:p>
            <a:pPr lvl="0"/>
            <a:r>
              <a:rPr lang="en-US" dirty="0"/>
              <a:t>"</a:t>
            </a:r>
            <a:r>
              <a:rPr lang="en-US" dirty="0">
                <a:solidFill>
                  <a:srgbClr val="FF0000"/>
                </a:solidFill>
              </a:rPr>
              <a:t>Can I help you?"</a:t>
            </a:r>
          </a:p>
          <a:p>
            <a:pPr lvl="0"/>
            <a:r>
              <a:rPr lang="en-US" dirty="0">
                <a:solidFill>
                  <a:srgbClr val="FF0000"/>
                </a:solidFill>
              </a:rPr>
              <a:t>"Shall I open the window for you?"</a:t>
            </a:r>
          </a:p>
          <a:p>
            <a:pPr lvl="0"/>
            <a:r>
              <a:rPr lang="en-US" dirty="0">
                <a:solidFill>
                  <a:srgbClr val="FF0000"/>
                </a:solidFill>
              </a:rPr>
              <a:t>"Would you like another cup of coffee?"</a:t>
            </a:r>
          </a:p>
          <a:p>
            <a:pPr lvl="0"/>
            <a:r>
              <a:rPr lang="en-US" dirty="0">
                <a:solidFill>
                  <a:srgbClr val="FF0000"/>
                </a:solidFill>
              </a:rPr>
              <a:t>"Would you like me to clean the board?"</a:t>
            </a:r>
          </a:p>
          <a:p>
            <a:pPr lvl="0"/>
            <a:r>
              <a:rPr lang="en-US" dirty="0">
                <a:solidFill>
                  <a:srgbClr val="FF0000"/>
                </a:solidFill>
              </a:rPr>
              <a:t>"How about a juice?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br>
              <a:rPr lang="en-US" b="1" dirty="0"/>
            </a:br>
            <a:r>
              <a:rPr lang="en-US" b="1" dirty="0"/>
              <a:t>Responding to offers</a:t>
            </a:r>
            <a:br>
              <a:rPr lang="en-US" dirty="0"/>
            </a:br>
            <a:endParaRPr lang="en-US" dirty="0"/>
          </a:p>
        </p:txBody>
      </p:sp>
      <p:sp>
        <p:nvSpPr>
          <p:cNvPr id="3" name="Content Placeholder 2"/>
          <p:cNvSpPr>
            <a:spLocks noGrp="1"/>
          </p:cNvSpPr>
          <p:nvPr>
            <p:ph idx="1"/>
          </p:nvPr>
        </p:nvSpPr>
        <p:spPr>
          <a:xfrm>
            <a:off x="457200" y="1066800"/>
            <a:ext cx="8229600" cy="5059363"/>
          </a:xfrm>
        </p:spPr>
        <p:txBody>
          <a:bodyPr>
            <a:normAutofit fontScale="85000" lnSpcReduction="20000"/>
          </a:bodyPr>
          <a:lstStyle/>
          <a:p>
            <a:r>
              <a:rPr lang="en-US" b="1" dirty="0">
                <a:solidFill>
                  <a:srgbClr val="FF0000"/>
                </a:solidFill>
              </a:rPr>
              <a:t>Accepting</a:t>
            </a:r>
            <a:endParaRPr lang="en-US" dirty="0">
              <a:solidFill>
                <a:srgbClr val="FF0000"/>
              </a:solidFill>
            </a:endParaRPr>
          </a:p>
          <a:p>
            <a:r>
              <a:rPr lang="en-US" dirty="0"/>
              <a:t>Yes please. I'd like to.</a:t>
            </a:r>
            <a:br>
              <a:rPr lang="en-US" dirty="0"/>
            </a:br>
            <a:r>
              <a:rPr lang="en-US" dirty="0"/>
              <a:t>That would be very kind of you.</a:t>
            </a:r>
            <a:br>
              <a:rPr lang="en-US" dirty="0"/>
            </a:br>
            <a:r>
              <a:rPr lang="en-US" dirty="0"/>
              <a:t>Yes please, that would be lovely.</a:t>
            </a:r>
            <a:br>
              <a:rPr lang="en-US" dirty="0"/>
            </a:br>
            <a:r>
              <a:rPr lang="en-US" dirty="0"/>
              <a:t>Yes please, I'd love to. </a:t>
            </a:r>
            <a:br>
              <a:rPr lang="en-US" dirty="0"/>
            </a:br>
            <a:r>
              <a:rPr lang="en-US" dirty="0"/>
              <a:t>If you wouldn't mind.</a:t>
            </a:r>
            <a:br>
              <a:rPr lang="en-US" dirty="0"/>
            </a:br>
            <a:r>
              <a:rPr lang="en-US" dirty="0"/>
              <a:t>If you could.</a:t>
            </a:r>
            <a:br>
              <a:rPr lang="en-US" dirty="0"/>
            </a:br>
            <a:r>
              <a:rPr lang="en-US" dirty="0"/>
              <a:t>Thank you, that would be great</a:t>
            </a:r>
          </a:p>
          <a:p>
            <a:r>
              <a:rPr lang="en-US" b="1" dirty="0">
                <a:solidFill>
                  <a:srgbClr val="FF0000"/>
                </a:solidFill>
              </a:rPr>
              <a:t>Declining</a:t>
            </a:r>
            <a:endParaRPr lang="en-US" dirty="0">
              <a:solidFill>
                <a:srgbClr val="FF0000"/>
              </a:solidFill>
            </a:endParaRPr>
          </a:p>
          <a:p>
            <a:r>
              <a:rPr lang="en-US" dirty="0"/>
              <a:t>It's OK, I can do it myself. </a:t>
            </a:r>
            <a:br>
              <a:rPr lang="en-US" dirty="0"/>
            </a:br>
            <a:r>
              <a:rPr lang="en-US" dirty="0"/>
              <a:t>Don't worry, I'll do it.</a:t>
            </a:r>
            <a:br>
              <a:rPr lang="en-US" dirty="0"/>
            </a:br>
            <a:r>
              <a:rPr lang="en-US" dirty="0"/>
              <a:t>No, thanks</a:t>
            </a:r>
            <a:br>
              <a:rPr lang="en-US" dirty="0"/>
            </a:br>
            <a:r>
              <a:rPr lang="en-US" dirty="0"/>
              <a:t>No, thank you</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8937"/>
            <a:ext cx="8229600" cy="685800"/>
          </a:xfrm>
        </p:spPr>
        <p:txBody>
          <a:bodyPr>
            <a:normAutofit fontScale="90000"/>
          </a:bodyPr>
          <a:lstStyle/>
          <a:p>
            <a:br>
              <a:rPr lang="en-US" b="1" dirty="0">
                <a:solidFill>
                  <a:srgbClr val="FF0000"/>
                </a:solidFill>
              </a:rPr>
            </a:br>
            <a:r>
              <a:rPr lang="en-US" b="1" dirty="0">
                <a:solidFill>
                  <a:srgbClr val="FF0000"/>
                </a:solidFill>
              </a:rPr>
              <a:t>Inviting:</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Do you want to go to the movies tonight?</a:t>
            </a:r>
          </a:p>
          <a:p>
            <a:pPr lvl="0"/>
            <a:r>
              <a:rPr lang="en-US" dirty="0"/>
              <a:t>Would you like to go to the theater tomorrow?</a:t>
            </a:r>
          </a:p>
          <a:p>
            <a:pPr lvl="0"/>
            <a:r>
              <a:rPr lang="en-US" dirty="0"/>
              <a:t>Would you be interested in going to the stadium next Sunday?</a:t>
            </a:r>
          </a:p>
          <a:p>
            <a:pPr lvl="0"/>
            <a:r>
              <a:rPr lang="en-US" dirty="0"/>
              <a:t>How do you fancy going to the restaurant for dinner?</a:t>
            </a:r>
          </a:p>
          <a:p>
            <a:pPr lvl="0"/>
            <a:r>
              <a:rPr lang="en-US" dirty="0"/>
              <a:t>How about going to the movies?</a:t>
            </a:r>
          </a:p>
          <a:p>
            <a:pPr lvl="0"/>
            <a:r>
              <a:rPr lang="en-US" dirty="0"/>
              <a:t>Care to come over for lunch?</a:t>
            </a:r>
          </a:p>
          <a:p>
            <a:pPr lvl="0"/>
            <a:r>
              <a:rPr lang="en-US" dirty="0"/>
              <a:t>I was just wondering if you would like to come over for a coffee.</a:t>
            </a:r>
          </a:p>
          <a:p>
            <a:pPr lvl="0"/>
            <a:r>
              <a:rPr lang="en-US" dirty="0"/>
              <a:t>We'd be delighted to have you over for my birthday party.</a:t>
            </a:r>
          </a:p>
          <a:p>
            <a:endParaRPr lang="en-US" dirty="0"/>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1AE19274-2188-45FE-894B-7A1EB08B61B7}"/>
                  </a:ext>
                </a:extLst>
              </p14:cNvPr>
              <p14:cNvContentPartPr/>
              <p14:nvPr/>
            </p14:nvContentPartPr>
            <p14:xfrm>
              <a:off x="2249538" y="3911797"/>
              <a:ext cx="169920" cy="17280"/>
            </p14:xfrm>
          </p:contentPart>
        </mc:Choice>
        <mc:Fallback xmlns="">
          <p:pic>
            <p:nvPicPr>
              <p:cNvPr id="5" name="Ink 4">
                <a:extLst>
                  <a:ext uri="{FF2B5EF4-FFF2-40B4-BE49-F238E27FC236}">
                    <a16:creationId xmlns:a16="http://schemas.microsoft.com/office/drawing/2014/main" id="{1AE19274-2188-45FE-894B-7A1EB08B61B7}"/>
                  </a:ext>
                </a:extLst>
              </p:cNvPr>
              <p:cNvPicPr/>
              <p:nvPr/>
            </p:nvPicPr>
            <p:blipFill>
              <a:blip r:embed="rId3"/>
              <a:stretch>
                <a:fillRect/>
              </a:stretch>
            </p:blipFill>
            <p:spPr>
              <a:xfrm>
                <a:off x="2240538" y="3902797"/>
                <a:ext cx="187560" cy="34920"/>
              </a:xfrm>
              <a:prstGeom prst="rect">
                <a:avLst/>
              </a:prstGeom>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A4C82-83C2-4B02-9C0E-5311B5B2C2AB}"/>
              </a:ext>
            </a:extLst>
          </p:cNvPr>
          <p:cNvSpPr>
            <a:spLocks noGrp="1"/>
          </p:cNvSpPr>
          <p:nvPr>
            <p:ph type="title"/>
          </p:nvPr>
        </p:nvSpPr>
        <p:spPr>
          <a:xfrm>
            <a:off x="457200" y="274638"/>
            <a:ext cx="8229600" cy="715962"/>
          </a:xfrm>
        </p:spPr>
        <p:txBody>
          <a:bodyPr>
            <a:normAutofit fontScale="90000"/>
          </a:bodyPr>
          <a:lstStyle/>
          <a:p>
            <a:br>
              <a:rPr lang="en-US" b="1" i="0" dirty="0">
                <a:solidFill>
                  <a:srgbClr val="000000"/>
                </a:solidFill>
                <a:effectLst/>
                <a:latin typeface="Helvetica" panose="020B0604020202020204" pitchFamily="34" charset="0"/>
              </a:rPr>
            </a:br>
            <a:r>
              <a:rPr lang="en-US" b="1" i="0" dirty="0">
                <a:solidFill>
                  <a:srgbClr val="000000"/>
                </a:solidFill>
                <a:effectLst/>
                <a:latin typeface="Helvetica" panose="020B0604020202020204" pitchFamily="34" charset="0"/>
              </a:rPr>
              <a:t>Language Is Expressive</a:t>
            </a:r>
            <a:br>
              <a:rPr lang="en-US" b="1" i="0" dirty="0">
                <a:solidFill>
                  <a:srgbClr val="000000"/>
                </a:solidFill>
                <a:effectLst/>
                <a:latin typeface="Helvetica" panose="020B0604020202020204" pitchFamily="34" charset="0"/>
              </a:rPr>
            </a:br>
            <a:endParaRPr lang="en-IN" dirty="0"/>
          </a:p>
        </p:txBody>
      </p:sp>
      <p:sp>
        <p:nvSpPr>
          <p:cNvPr id="3" name="Content Placeholder 2">
            <a:extLst>
              <a:ext uri="{FF2B5EF4-FFF2-40B4-BE49-F238E27FC236}">
                <a16:creationId xmlns:a16="http://schemas.microsoft.com/office/drawing/2014/main" id="{01BC56C3-163E-40D9-9E07-1E5571907A89}"/>
              </a:ext>
            </a:extLst>
          </p:cNvPr>
          <p:cNvSpPr>
            <a:spLocks noGrp="1"/>
          </p:cNvSpPr>
          <p:nvPr>
            <p:ph idx="1"/>
          </p:nvPr>
        </p:nvSpPr>
        <p:spPr>
          <a:xfrm>
            <a:off x="457200" y="990600"/>
            <a:ext cx="8229600" cy="5135563"/>
          </a:xfrm>
        </p:spPr>
        <p:txBody>
          <a:bodyPr>
            <a:normAutofit fontScale="85000" lnSpcReduction="20000"/>
          </a:bodyPr>
          <a:lstStyle/>
          <a:p>
            <a:pPr algn="l"/>
            <a:r>
              <a:rPr lang="en-US" b="0" i="0" dirty="0">
                <a:solidFill>
                  <a:srgbClr val="000000"/>
                </a:solidFill>
                <a:effectLst/>
                <a:latin typeface="Times New Roman" panose="02020603050405020304" pitchFamily="18" charset="0"/>
              </a:rPr>
              <a:t>Verbal communication helps us meet various needs through our ability to express ourselves. </a:t>
            </a:r>
          </a:p>
          <a:p>
            <a:pPr algn="l"/>
            <a:r>
              <a:rPr lang="en-US" b="0" i="0" dirty="0">
                <a:solidFill>
                  <a:srgbClr val="000000"/>
                </a:solidFill>
                <a:effectLst/>
                <a:latin typeface="Times New Roman" panose="02020603050405020304" pitchFamily="18" charset="0"/>
              </a:rPr>
              <a:t>In terms of instrumental needs, we use verbal communication </a:t>
            </a:r>
          </a:p>
          <a:p>
            <a:pPr algn="l"/>
            <a:r>
              <a:rPr lang="en-US" b="0" i="0" dirty="0">
                <a:solidFill>
                  <a:srgbClr val="FF0000"/>
                </a:solidFill>
                <a:effectLst/>
                <a:latin typeface="Times New Roman" panose="02020603050405020304" pitchFamily="18" charset="0"/>
              </a:rPr>
              <a:t>to ask questions that provide us with specific information. </a:t>
            </a:r>
          </a:p>
          <a:p>
            <a:pPr algn="l"/>
            <a:r>
              <a:rPr lang="en-US" b="0" i="0" dirty="0">
                <a:solidFill>
                  <a:srgbClr val="FF0000"/>
                </a:solidFill>
                <a:effectLst/>
                <a:latin typeface="Times New Roman" panose="02020603050405020304" pitchFamily="18" charset="0"/>
              </a:rPr>
              <a:t> to describe things, people, and ideas. </a:t>
            </a:r>
          </a:p>
          <a:p>
            <a:pPr algn="l"/>
            <a:r>
              <a:rPr lang="en-US" b="0" i="0" dirty="0">
                <a:solidFill>
                  <a:srgbClr val="000000"/>
                </a:solidFill>
                <a:effectLst/>
                <a:latin typeface="Times New Roman" panose="02020603050405020304" pitchFamily="18" charset="0"/>
              </a:rPr>
              <a:t> </a:t>
            </a:r>
            <a:r>
              <a:rPr lang="en-US" b="0" i="0" dirty="0">
                <a:solidFill>
                  <a:srgbClr val="FF0000"/>
                </a:solidFill>
                <a:effectLst/>
                <a:latin typeface="Times New Roman" panose="02020603050405020304" pitchFamily="18" charset="0"/>
              </a:rPr>
              <a:t>inform, persuade, and entertain </a:t>
            </a:r>
          </a:p>
          <a:p>
            <a:pPr algn="l"/>
            <a:r>
              <a:rPr lang="en-US" dirty="0">
                <a:solidFill>
                  <a:srgbClr val="FF0000"/>
                </a:solidFill>
                <a:latin typeface="Times New Roman" panose="02020603050405020304" pitchFamily="18" charset="0"/>
              </a:rPr>
              <a:t> to form </a:t>
            </a:r>
            <a:r>
              <a:rPr lang="en-US" b="0" i="0" dirty="0">
                <a:solidFill>
                  <a:srgbClr val="000000"/>
                </a:solidFill>
                <a:effectLst/>
                <a:latin typeface="Times New Roman" panose="02020603050405020304" pitchFamily="18" charset="0"/>
              </a:rPr>
              <a:t>our personal relationships are formed. At its essence, language is expressive. </a:t>
            </a:r>
            <a:r>
              <a:rPr lang="en-US" b="1" i="0" u="none" strike="noStrike" dirty="0">
                <a:solidFill>
                  <a:srgbClr val="000000"/>
                </a:solidFill>
                <a:effectLst/>
                <a:latin typeface="Times New Roman" panose="02020603050405020304" pitchFamily="18" charset="0"/>
              </a:rPr>
              <a:t>Verbal expressions</a:t>
            </a:r>
            <a:r>
              <a:rPr lang="en-US" b="0" i="0" dirty="0">
                <a:solidFill>
                  <a:srgbClr val="000000"/>
                </a:solidFill>
                <a:effectLst/>
                <a:latin typeface="Times New Roman" panose="02020603050405020304" pitchFamily="18" charset="0"/>
              </a:rPr>
              <a:t> help us </a:t>
            </a:r>
            <a:r>
              <a:rPr lang="en-US" b="0" i="0" dirty="0">
                <a:solidFill>
                  <a:srgbClr val="FF0000"/>
                </a:solidFill>
                <a:effectLst/>
                <a:latin typeface="Times New Roman" panose="02020603050405020304" pitchFamily="18" charset="0"/>
              </a:rPr>
              <a:t>communicate our observations, thoughts, feelings, and needs</a:t>
            </a:r>
            <a:r>
              <a:rPr lang="en-US" b="0" i="0" dirty="0">
                <a:solidFill>
                  <a:srgbClr val="000000"/>
                </a:solidFill>
                <a:effectLst/>
                <a:latin typeface="Times New Roman" panose="02020603050405020304" pitchFamily="18" charset="0"/>
              </a:rPr>
              <a:t> (McKay, Davis, &amp; Fanning, 1995).</a:t>
            </a:r>
          </a:p>
          <a:p>
            <a:endParaRPr lang="en-IN" dirty="0"/>
          </a:p>
        </p:txBody>
      </p:sp>
    </p:spTree>
    <p:extLst>
      <p:ext uri="{BB962C8B-B14F-4D97-AF65-F5344CB8AC3E}">
        <p14:creationId xmlns:p14="http://schemas.microsoft.com/office/powerpoint/2010/main" val="1005808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287963"/>
          </a:xfrm>
        </p:spPr>
        <p:txBody>
          <a:bodyPr>
            <a:normAutofit fontScale="92500"/>
          </a:bodyPr>
          <a:lstStyle/>
          <a:p>
            <a:r>
              <a:rPr lang="en-US" b="1" dirty="0">
                <a:solidFill>
                  <a:srgbClr val="FF0000"/>
                </a:solidFill>
              </a:rPr>
              <a:t>Declining invitations:</a:t>
            </a:r>
            <a:endParaRPr lang="en-US" dirty="0">
              <a:solidFill>
                <a:srgbClr val="FF0000"/>
              </a:solidFill>
            </a:endParaRPr>
          </a:p>
          <a:p>
            <a:pPr lvl="0"/>
            <a:r>
              <a:rPr lang="en-US" dirty="0"/>
              <a:t>I can't.  I have to work.</a:t>
            </a:r>
          </a:p>
          <a:p>
            <a:pPr lvl="0"/>
            <a:r>
              <a:rPr lang="en-US" dirty="0"/>
              <a:t>This evening is no good.  I have an appointment.</a:t>
            </a:r>
          </a:p>
          <a:p>
            <a:pPr lvl="0"/>
            <a:r>
              <a:rPr lang="en-US" dirty="0"/>
              <a:t>I'm busy tomorrow.  Can I take a </a:t>
            </a:r>
            <a:r>
              <a:rPr lang="en-US" u="sng" dirty="0"/>
              <a:t>rain check</a:t>
            </a:r>
            <a:r>
              <a:rPr lang="en-US" dirty="0"/>
              <a:t>* on that? </a:t>
            </a:r>
          </a:p>
          <a:p>
            <a:pPr lvl="0"/>
            <a:r>
              <a:rPr lang="en-US" dirty="0"/>
              <a:t>That's very kind of you, but actually I'm doing something else this afternoon.</a:t>
            </a:r>
          </a:p>
          <a:p>
            <a:pPr lvl="0"/>
            <a:r>
              <a:rPr lang="en-US" dirty="0"/>
              <a:t>Well, I'd love to, but I'm already going out to the restaurant.</a:t>
            </a:r>
          </a:p>
          <a:p>
            <a:r>
              <a:rPr lang="en-US" dirty="0"/>
              <a:t>I'm really sorry, but I've got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Talking about likes and dislikes</a:t>
            </a:r>
            <a:endParaRPr lang="en-US" dirty="0"/>
          </a:p>
        </p:txBody>
      </p:sp>
      <p:sp>
        <p:nvSpPr>
          <p:cNvPr id="3" name="Content Placeholder 2"/>
          <p:cNvSpPr>
            <a:spLocks noGrp="1"/>
          </p:cNvSpPr>
          <p:nvPr>
            <p:ph idx="1"/>
          </p:nvPr>
        </p:nvSpPr>
        <p:spPr/>
        <p:txBody>
          <a:bodyPr>
            <a:normAutofit lnSpcReduction="10000"/>
          </a:bodyPr>
          <a:lstStyle/>
          <a:p>
            <a:r>
              <a:rPr lang="en-US" b="1" dirty="0"/>
              <a:t>Expressing likes:</a:t>
            </a:r>
            <a:endParaRPr lang="en-US" dirty="0"/>
          </a:p>
          <a:p>
            <a:pPr lvl="0"/>
            <a:r>
              <a:rPr lang="en-US" dirty="0"/>
              <a:t>I like…</a:t>
            </a:r>
          </a:p>
          <a:p>
            <a:pPr lvl="0"/>
            <a:r>
              <a:rPr lang="en-US" dirty="0"/>
              <a:t>I love...</a:t>
            </a:r>
          </a:p>
          <a:p>
            <a:pPr lvl="0"/>
            <a:r>
              <a:rPr lang="en-US" dirty="0"/>
              <a:t>I adore…</a:t>
            </a:r>
          </a:p>
          <a:p>
            <a:pPr lvl="0"/>
            <a:r>
              <a:rPr lang="en-US" dirty="0"/>
              <a:t>I ‘m crazy about…</a:t>
            </a:r>
          </a:p>
          <a:p>
            <a:pPr lvl="0"/>
            <a:r>
              <a:rPr lang="en-US" dirty="0"/>
              <a:t>I’m mad about…</a:t>
            </a:r>
          </a:p>
          <a:p>
            <a:pPr lvl="0"/>
            <a:r>
              <a:rPr lang="en-US" dirty="0"/>
              <a:t>I enjoy…</a:t>
            </a:r>
          </a:p>
          <a:p>
            <a:pPr lvl="0"/>
            <a:r>
              <a:rPr lang="en-US" dirty="0"/>
              <a:t>I’m keen on…</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b="1" dirty="0"/>
              <a:t>Expressing dislikes:</a:t>
            </a:r>
            <a:endParaRPr lang="en-US" dirty="0"/>
          </a:p>
          <a:p>
            <a:pPr lvl="0"/>
            <a:r>
              <a:rPr lang="en-US" dirty="0"/>
              <a:t>I don’t like…</a:t>
            </a:r>
          </a:p>
          <a:p>
            <a:pPr lvl="0"/>
            <a:r>
              <a:rPr lang="en-US" dirty="0"/>
              <a:t>I dislike...</a:t>
            </a:r>
          </a:p>
          <a:p>
            <a:pPr lvl="0"/>
            <a:r>
              <a:rPr lang="en-US" dirty="0"/>
              <a:t>I hate…</a:t>
            </a:r>
          </a:p>
          <a:p>
            <a:pPr lvl="0"/>
            <a:r>
              <a:rPr lang="en-US" dirty="0"/>
              <a:t>I abhor…</a:t>
            </a:r>
          </a:p>
          <a:p>
            <a:pPr lvl="0"/>
            <a:r>
              <a:rPr lang="en-US" dirty="0"/>
              <a:t>I can’t bear...</a:t>
            </a:r>
          </a:p>
          <a:p>
            <a:pPr lvl="0"/>
            <a:r>
              <a:rPr lang="en-US" dirty="0"/>
              <a:t>I can’t stand…</a:t>
            </a:r>
          </a:p>
          <a:p>
            <a:pPr lvl="0"/>
            <a:r>
              <a:rPr lang="en-US" dirty="0"/>
              <a:t>I detest...</a:t>
            </a:r>
          </a:p>
          <a:p>
            <a:pPr lvl="0"/>
            <a:r>
              <a:rPr lang="en-US" dirty="0"/>
              <a:t>I loathe...</a:t>
            </a:r>
          </a:p>
          <a:p>
            <a:pPr lvl="0"/>
            <a:endParaRPr lang="en-US" dirty="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Asking for and Giving advice</a:t>
            </a:r>
            <a:endParaRPr lang="en-US" dirty="0"/>
          </a:p>
        </p:txBody>
      </p:sp>
      <p:sp>
        <p:nvSpPr>
          <p:cNvPr id="3" name="Content Placeholder 2"/>
          <p:cNvSpPr>
            <a:spLocks noGrp="1"/>
          </p:cNvSpPr>
          <p:nvPr>
            <p:ph idx="1"/>
          </p:nvPr>
        </p:nvSpPr>
        <p:spPr/>
        <p:txBody>
          <a:bodyPr>
            <a:normAutofit lnSpcReduction="10000"/>
          </a:bodyPr>
          <a:lstStyle/>
          <a:p>
            <a:r>
              <a:rPr lang="en-US" b="1" dirty="0">
                <a:solidFill>
                  <a:srgbClr val="FF0000"/>
                </a:solidFill>
              </a:rPr>
              <a:t>Asking for advice:</a:t>
            </a:r>
            <a:endParaRPr lang="en-US" dirty="0">
              <a:solidFill>
                <a:srgbClr val="FF0000"/>
              </a:solidFill>
            </a:endParaRPr>
          </a:p>
          <a:p>
            <a:pPr lvl="0"/>
            <a:r>
              <a:rPr lang="en-US" dirty="0"/>
              <a:t>I've got a bad toothache. What do you suggest?</a:t>
            </a:r>
          </a:p>
          <a:p>
            <a:pPr lvl="0"/>
            <a:r>
              <a:rPr lang="en-US" dirty="0"/>
              <a:t>What do you advise me to do?</a:t>
            </a:r>
          </a:p>
          <a:p>
            <a:pPr lvl="0"/>
            <a:r>
              <a:rPr lang="en-US" dirty="0"/>
              <a:t>What should I do?</a:t>
            </a:r>
          </a:p>
          <a:p>
            <a:pPr lvl="0"/>
            <a:r>
              <a:rPr lang="en-US" dirty="0"/>
              <a:t>What ought I to do?</a:t>
            </a:r>
          </a:p>
          <a:p>
            <a:pPr lvl="0"/>
            <a:r>
              <a:rPr lang="en-US" dirty="0"/>
              <a:t>What's your advice?</a:t>
            </a:r>
          </a:p>
          <a:p>
            <a:pPr lvl="0"/>
            <a:r>
              <a:rPr lang="en-US" dirty="0"/>
              <a:t>If you were me what would you do?</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75196-998D-41F2-95C2-EAF5BAFDD47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BFF5DC0-BD63-418B-973D-8D976D98E934}"/>
              </a:ext>
            </a:extLst>
          </p:cNvPr>
          <p:cNvSpPr>
            <a:spLocks noGrp="1"/>
          </p:cNvSpPr>
          <p:nvPr>
            <p:ph idx="1"/>
          </p:nvPr>
        </p:nvSpPr>
        <p:spPr/>
        <p:txBody>
          <a:bodyPr/>
          <a:lstStyle/>
          <a:p>
            <a:r>
              <a:rPr lang="en-IN" dirty="0"/>
              <a:t>I think you should……</a:t>
            </a:r>
          </a:p>
          <a:p>
            <a:r>
              <a:rPr lang="en-IN" dirty="0"/>
              <a:t>You ought to….</a:t>
            </a:r>
          </a:p>
          <a:p>
            <a:r>
              <a:rPr lang="en-IN" dirty="0"/>
              <a:t>If I were in your place, I would….</a:t>
            </a:r>
          </a:p>
          <a:p>
            <a:r>
              <a:rPr lang="en-IN" dirty="0"/>
              <a:t>You must definitely……</a:t>
            </a:r>
          </a:p>
        </p:txBody>
      </p:sp>
    </p:spTree>
    <p:extLst>
      <p:ext uri="{BB962C8B-B14F-4D97-AF65-F5344CB8AC3E}">
        <p14:creationId xmlns:p14="http://schemas.microsoft.com/office/powerpoint/2010/main" val="947152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0E6FC-4E4A-4061-8663-3CA75648B137}"/>
              </a:ext>
            </a:extLst>
          </p:cNvPr>
          <p:cNvSpPr>
            <a:spLocks noGrp="1"/>
          </p:cNvSpPr>
          <p:nvPr>
            <p:ph type="title"/>
          </p:nvPr>
        </p:nvSpPr>
        <p:spPr>
          <a:xfrm>
            <a:off x="457200" y="274638"/>
            <a:ext cx="8229600" cy="639762"/>
          </a:xfrm>
        </p:spPr>
        <p:txBody>
          <a:bodyPr>
            <a:normAutofit fontScale="90000"/>
          </a:bodyPr>
          <a:lstStyle/>
          <a:p>
            <a:endParaRPr lang="en-IN" dirty="0"/>
          </a:p>
        </p:txBody>
      </p:sp>
      <p:graphicFrame>
        <p:nvGraphicFramePr>
          <p:cNvPr id="6" name="Content Placeholder 5">
            <a:extLst>
              <a:ext uri="{FF2B5EF4-FFF2-40B4-BE49-F238E27FC236}">
                <a16:creationId xmlns:a16="http://schemas.microsoft.com/office/drawing/2014/main" id="{4FB1B54E-68D6-4F70-A38D-FB833B0279CA}"/>
              </a:ext>
            </a:extLst>
          </p:cNvPr>
          <p:cNvGraphicFramePr>
            <a:graphicFrameLocks noGrp="1"/>
          </p:cNvGraphicFramePr>
          <p:nvPr>
            <p:ph idx="1"/>
            <p:extLst>
              <p:ext uri="{D42A27DB-BD31-4B8C-83A1-F6EECF244321}">
                <p14:modId xmlns:p14="http://schemas.microsoft.com/office/powerpoint/2010/main" val="3911889806"/>
              </p:ext>
            </p:extLst>
          </p:nvPr>
        </p:nvGraphicFramePr>
        <p:xfrm>
          <a:off x="533400" y="1447800"/>
          <a:ext cx="6918960" cy="3886201"/>
        </p:xfrm>
        <a:graphic>
          <a:graphicData uri="http://schemas.openxmlformats.org/drawingml/2006/table">
            <a:tbl>
              <a:tblPr firstRow="1" firstCol="1" bandRow="1"/>
              <a:tblGrid>
                <a:gridCol w="4754923">
                  <a:extLst>
                    <a:ext uri="{9D8B030D-6E8A-4147-A177-3AD203B41FA5}">
                      <a16:colId xmlns:a16="http://schemas.microsoft.com/office/drawing/2014/main" val="2685997434"/>
                    </a:ext>
                  </a:extLst>
                </a:gridCol>
                <a:gridCol w="2164037">
                  <a:extLst>
                    <a:ext uri="{9D8B030D-6E8A-4147-A177-3AD203B41FA5}">
                      <a16:colId xmlns:a16="http://schemas.microsoft.com/office/drawing/2014/main" val="1601275818"/>
                    </a:ext>
                  </a:extLst>
                </a:gridCol>
              </a:tblGrid>
              <a:tr h="979411">
                <a:tc>
                  <a:txBody>
                    <a:bodyPr/>
                    <a:lstStyle/>
                    <a:p>
                      <a:pPr>
                        <a:lnSpc>
                          <a:spcPts val="1500"/>
                        </a:lnSpc>
                        <a:spcAft>
                          <a:spcPts val="1000"/>
                        </a:spcAft>
                      </a:pPr>
                      <a:r>
                        <a:rPr lang="en-US" sz="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I have a complaint to make.</a:t>
                      </a:r>
                      <a:endParaRPr lang="en-IN" sz="1400" dirty="0">
                        <a:effectLst/>
                        <a:latin typeface="Calibri" panose="020F0502020204030204" pitchFamily="34" charset="0"/>
                        <a:ea typeface="Calibri" panose="020F0502020204030204" pitchFamily="34" charset="0"/>
                        <a:cs typeface="Shruti" panose="020B0502040204020203" pitchFamily="34" charset="0"/>
                      </a:endParaRPr>
                    </a:p>
                  </a:txBody>
                  <a:tcPr marL="9525" marR="9525" marT="9525" marB="9525">
                    <a:lnL>
                      <a:noFill/>
                    </a:lnL>
                    <a:lnR>
                      <a:noFill/>
                    </a:lnR>
                    <a:lnT>
                      <a:noFill/>
                    </a:lnT>
                    <a:lnB>
                      <a:noFill/>
                    </a:lnB>
                    <a:solidFill>
                      <a:srgbClr val="CCFF99"/>
                    </a:solidFill>
                  </a:tcPr>
                </a:tc>
                <a:tc>
                  <a:txBody>
                    <a:bodyPr/>
                    <a:lstStyle/>
                    <a:p>
                      <a:pPr algn="ctr">
                        <a:lnSpc>
                          <a:spcPts val="1500"/>
                        </a:lnSpc>
                        <a:spcAft>
                          <a:spcPts val="1000"/>
                        </a:spcAft>
                      </a:pPr>
                      <a:r>
                        <a:rPr lang="en-US" sz="14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Your pizza is just too salty.</a:t>
                      </a:r>
                      <a:endParaRPr lang="en-IN" sz="1400">
                        <a:effectLst/>
                        <a:latin typeface="Calibri" panose="020F0502020204030204" pitchFamily="34" charset="0"/>
                        <a:ea typeface="Calibri" panose="020F0502020204030204" pitchFamily="34" charset="0"/>
                        <a:cs typeface="Shruti" panose="020B0502040204020203" pitchFamily="34" charset="0"/>
                      </a:endParaRPr>
                    </a:p>
                  </a:txBody>
                  <a:tcPr marL="9525" marR="9525" marT="9525" marB="9525">
                    <a:lnL>
                      <a:noFill/>
                    </a:lnL>
                    <a:lnR>
                      <a:noFill/>
                    </a:lnR>
                    <a:lnT>
                      <a:noFill/>
                    </a:lnT>
                    <a:lnB>
                      <a:noFill/>
                    </a:lnB>
                    <a:solidFill>
                      <a:srgbClr val="CCFF99"/>
                    </a:solidFill>
                  </a:tcPr>
                </a:tc>
                <a:extLst>
                  <a:ext uri="{0D108BD9-81ED-4DB2-BD59-A6C34878D82A}">
                    <a16:rowId xmlns:a16="http://schemas.microsoft.com/office/drawing/2014/main" val="5700169"/>
                  </a:ext>
                </a:extLst>
              </a:tr>
              <a:tr h="505427">
                <a:tc>
                  <a:txBody>
                    <a:bodyPr/>
                    <a:lstStyle/>
                    <a:p>
                      <a:pPr>
                        <a:lnSpc>
                          <a:spcPts val="1500"/>
                        </a:lnSpc>
                        <a:spcAft>
                          <a:spcPts val="1000"/>
                        </a:spcAft>
                      </a:pPr>
                      <a:r>
                        <a:rPr lang="en-US" sz="20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I'm sorry to say this but</a:t>
                      </a:r>
                      <a:endParaRPr lang="en-IN" sz="2000" dirty="0">
                        <a:effectLst/>
                        <a:latin typeface="Calibri" panose="020F0502020204030204" pitchFamily="34" charset="0"/>
                        <a:ea typeface="Calibri" panose="020F0502020204030204" pitchFamily="34" charset="0"/>
                        <a:cs typeface="Shruti" panose="020B0502040204020203" pitchFamily="34" charset="0"/>
                      </a:endParaRPr>
                    </a:p>
                  </a:txBody>
                  <a:tcPr marL="9525" marR="9525" marT="9525" marB="9525">
                    <a:lnL>
                      <a:noFill/>
                    </a:lnL>
                    <a:lnR>
                      <a:noFill/>
                    </a:lnR>
                    <a:lnT>
                      <a:noFill/>
                    </a:lnT>
                    <a:lnB>
                      <a:noFill/>
                    </a:lnB>
                    <a:solidFill>
                      <a:srgbClr val="CCFF99"/>
                    </a:solidFill>
                  </a:tcPr>
                </a:tc>
                <a:tc>
                  <a:txBody>
                    <a:bodyPr/>
                    <a:lstStyle/>
                    <a:p>
                      <a:pPr algn="ctr">
                        <a:lnSpc>
                          <a:spcPts val="1500"/>
                        </a:lnSpc>
                        <a:spcAft>
                          <a:spcPts val="1000"/>
                        </a:spcAft>
                      </a:pPr>
                      <a:r>
                        <a:rPr lang="en-US" sz="200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your food is inedible.</a:t>
                      </a:r>
                      <a:endParaRPr lang="en-IN" sz="2000">
                        <a:effectLst/>
                        <a:latin typeface="Calibri" panose="020F0502020204030204" pitchFamily="34" charset="0"/>
                        <a:ea typeface="Calibri" panose="020F0502020204030204" pitchFamily="34" charset="0"/>
                        <a:cs typeface="Shruti" panose="020B0502040204020203" pitchFamily="34" charset="0"/>
                      </a:endParaRPr>
                    </a:p>
                  </a:txBody>
                  <a:tcPr marL="9525" marR="9525" marT="9525" marB="9525">
                    <a:lnL>
                      <a:noFill/>
                    </a:lnL>
                    <a:lnR>
                      <a:noFill/>
                    </a:lnR>
                    <a:lnT>
                      <a:noFill/>
                    </a:lnT>
                    <a:lnB>
                      <a:noFill/>
                    </a:lnB>
                    <a:solidFill>
                      <a:srgbClr val="CCFF99"/>
                    </a:solidFill>
                  </a:tcPr>
                </a:tc>
                <a:extLst>
                  <a:ext uri="{0D108BD9-81ED-4DB2-BD59-A6C34878D82A}">
                    <a16:rowId xmlns:a16="http://schemas.microsoft.com/office/drawing/2014/main" val="541922517"/>
                  </a:ext>
                </a:extLst>
              </a:tr>
              <a:tr h="2401363">
                <a:tc gridSpan="2">
                  <a:txBody>
                    <a:bodyPr/>
                    <a:lstStyle/>
                    <a:p>
                      <a:pPr marL="457200" indent="-457200">
                        <a:lnSpc>
                          <a:spcPts val="1500"/>
                        </a:lnSpc>
                        <a:spcAft>
                          <a:spcPts val="1000"/>
                        </a:spcAft>
                        <a:buAutoNum type="arabicPeriod"/>
                      </a:pPr>
                      <a:r>
                        <a:rPr lang="en-US" sz="20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I'm afraid I've got a complaint about your child. He's too noisy . </a:t>
                      </a:r>
                      <a:br>
                        <a:rPr lang="en-US" sz="20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br>
                      <a:r>
                        <a:rPr lang="en-US" sz="20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2. I'm afraid there is a slight problem with the service in this hotel.</a:t>
                      </a:r>
                      <a:br>
                        <a:rPr lang="en-US" sz="20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br>
                      <a:r>
                        <a:rPr lang="en-US" sz="20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3.Excuse me but you are standing on my foot.</a:t>
                      </a:r>
                      <a:br>
                        <a:rPr lang="en-US" sz="20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br>
                      <a:r>
                        <a:rPr lang="en-US" sz="20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4. I want to complain about the noise you are making.</a:t>
                      </a:r>
                      <a:br>
                        <a:rPr lang="en-US" sz="20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br>
                      <a:r>
                        <a:rPr lang="en-US" sz="20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5. I'm angry about the way you treat me. </a:t>
                      </a:r>
                    </a:p>
                    <a:p>
                      <a:pPr marL="457200" indent="-457200">
                        <a:lnSpc>
                          <a:spcPts val="1500"/>
                        </a:lnSpc>
                        <a:spcAft>
                          <a:spcPts val="1000"/>
                        </a:spcAft>
                        <a:buAutoNum type="arabicPeriod"/>
                      </a:pPr>
                      <a:r>
                        <a:rPr lang="en-US" sz="20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I don’t like the way you treat me.</a:t>
                      </a:r>
                      <a:endParaRPr lang="en-IN" sz="2000" dirty="0">
                        <a:effectLst/>
                        <a:latin typeface="Calibri" panose="020F0502020204030204" pitchFamily="34" charset="0"/>
                        <a:ea typeface="Calibri" panose="020F0502020204030204" pitchFamily="34" charset="0"/>
                        <a:cs typeface="Shruti" panose="020B0502040204020203" pitchFamily="34" charset="0"/>
                      </a:endParaRPr>
                    </a:p>
                  </a:txBody>
                  <a:tcPr marL="9525" marR="9525" marT="9525" marB="9525">
                    <a:lnL>
                      <a:noFill/>
                    </a:lnL>
                    <a:lnR>
                      <a:noFill/>
                    </a:lnR>
                    <a:lnT>
                      <a:noFill/>
                    </a:lnT>
                    <a:lnB>
                      <a:noFill/>
                    </a:lnB>
                    <a:solidFill>
                      <a:srgbClr val="CCFF99"/>
                    </a:solidFill>
                  </a:tcPr>
                </a:tc>
                <a:tc hMerge="1">
                  <a:txBody>
                    <a:bodyPr/>
                    <a:lstStyle/>
                    <a:p>
                      <a:endParaRPr lang="en-IN"/>
                    </a:p>
                  </a:txBody>
                  <a:tcPr/>
                </a:tc>
                <a:extLst>
                  <a:ext uri="{0D108BD9-81ED-4DB2-BD59-A6C34878D82A}">
                    <a16:rowId xmlns:a16="http://schemas.microsoft.com/office/drawing/2014/main" val="447213259"/>
                  </a:ext>
                </a:extLst>
              </a:tr>
            </a:tbl>
          </a:graphicData>
        </a:graphic>
      </p:graphicFrame>
    </p:spTree>
    <p:extLst>
      <p:ext uri="{BB962C8B-B14F-4D97-AF65-F5344CB8AC3E}">
        <p14:creationId xmlns:p14="http://schemas.microsoft.com/office/powerpoint/2010/main" val="392400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idx="1"/>
          </p:nvPr>
        </p:nvSpPr>
        <p:spPr/>
        <p:txBody>
          <a:bodyPr>
            <a:normAutofit fontScale="85000" lnSpcReduction="10000"/>
          </a:bodyPr>
          <a:lstStyle/>
          <a:p>
            <a:r>
              <a:rPr lang="en-US" b="1" dirty="0">
                <a:solidFill>
                  <a:srgbClr val="FF0000"/>
                </a:solidFill>
              </a:rPr>
              <a:t>Giving advice</a:t>
            </a:r>
            <a:endParaRPr lang="en-US" dirty="0">
              <a:solidFill>
                <a:srgbClr val="FF0000"/>
              </a:solidFill>
            </a:endParaRPr>
          </a:p>
          <a:p>
            <a:pPr lvl="0"/>
            <a:r>
              <a:rPr lang="en-US" dirty="0"/>
              <a:t>If I were you, I would go to the dentist.</a:t>
            </a:r>
          </a:p>
          <a:p>
            <a:pPr lvl="0"/>
            <a:r>
              <a:rPr lang="en-US" dirty="0"/>
              <a:t>Why don't you go to the dentist?</a:t>
            </a:r>
          </a:p>
          <a:p>
            <a:pPr lvl="0"/>
            <a:r>
              <a:rPr lang="en-US" dirty="0"/>
              <a:t>You'd better brush your teeth regularly.</a:t>
            </a:r>
          </a:p>
          <a:p>
            <a:pPr lvl="0"/>
            <a:r>
              <a:rPr lang="en-US" dirty="0"/>
              <a:t>You ought to/should avoid eating sweets.</a:t>
            </a:r>
          </a:p>
          <a:p>
            <a:pPr lvl="0"/>
            <a:r>
              <a:rPr lang="en-US" dirty="0"/>
              <a:t>If you take my advice, you'll go to the dentist.</a:t>
            </a:r>
          </a:p>
          <a:p>
            <a:pPr lvl="0"/>
            <a:r>
              <a:rPr lang="en-US" dirty="0"/>
              <a:t>It might be a good idea to brush your teeth on a regular basis.</a:t>
            </a:r>
          </a:p>
          <a:p>
            <a:pPr lvl="0"/>
            <a:r>
              <a:rPr lang="en-US" dirty="0"/>
              <a:t>I advise you to brush your teeth on a regular basis.</a:t>
            </a:r>
          </a:p>
          <a:p>
            <a:r>
              <a:rPr lang="en-US" dirty="0"/>
              <a:t>Have you thought about seeing a dentist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rgbClr val="FF0000"/>
                </a:solidFill>
              </a:rPr>
              <a:t>Declining to give advice</a:t>
            </a:r>
            <a:endParaRPr lang="en-US" dirty="0">
              <a:solidFill>
                <a:srgbClr val="FF0000"/>
              </a:solidFill>
            </a:endParaRPr>
          </a:p>
          <a:p>
            <a:pPr lvl="0"/>
            <a:r>
              <a:rPr lang="en-US" dirty="0"/>
              <a:t>I don't know what to advise, I'm afraid.</a:t>
            </a:r>
          </a:p>
          <a:p>
            <a:pPr lvl="0"/>
            <a:r>
              <a:rPr lang="en-US" dirty="0"/>
              <a:t>I wish I could suggest something, but I can't.</a:t>
            </a:r>
          </a:p>
          <a:p>
            <a:pPr lvl="0"/>
            <a:r>
              <a:rPr lang="en-US" dirty="0"/>
              <a:t>I wish I could help.</a:t>
            </a:r>
          </a:p>
          <a:p>
            <a:pPr lvl="0"/>
            <a:r>
              <a:rPr lang="en-US" dirty="0"/>
              <a:t>I'm afraid I can't really help you.</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066800"/>
          </a:xfrm>
        </p:spPr>
        <p:txBody>
          <a:bodyPr>
            <a:normAutofit fontScale="90000"/>
          </a:bodyPr>
          <a:lstStyle/>
          <a:p>
            <a:r>
              <a:rPr lang="en-US" b="1" dirty="0"/>
              <a:t>Suggestions</a:t>
            </a:r>
            <a:br>
              <a:rPr lang="en-US" dirty="0"/>
            </a:br>
            <a:r>
              <a:rPr lang="en-US" dirty="0"/>
              <a:t>.</a:t>
            </a:r>
            <a:br>
              <a:rPr lang="en-US" dirty="0"/>
            </a:br>
            <a:endParaRPr lang="en-US" dirty="0"/>
          </a:p>
        </p:txBody>
      </p:sp>
      <p:sp>
        <p:nvSpPr>
          <p:cNvPr id="3" name="Content Placeholder 2"/>
          <p:cNvSpPr>
            <a:spLocks noGrp="1"/>
          </p:cNvSpPr>
          <p:nvPr>
            <p:ph idx="1"/>
          </p:nvPr>
        </p:nvSpPr>
        <p:spPr>
          <a:xfrm>
            <a:off x="457200" y="685800"/>
            <a:ext cx="8229600" cy="5791200"/>
          </a:xfrm>
        </p:spPr>
        <p:txBody>
          <a:bodyPr>
            <a:normAutofit/>
          </a:bodyPr>
          <a:lstStyle/>
          <a:p>
            <a:r>
              <a:rPr lang="en-US" sz="2000" dirty="0"/>
              <a:t>The following English phrases and expressions are all used to make suggestions and give advice to people.</a:t>
            </a:r>
          </a:p>
        </p:txBody>
      </p:sp>
      <p:graphicFrame>
        <p:nvGraphicFramePr>
          <p:cNvPr id="4" name="Table 3"/>
          <p:cNvGraphicFramePr>
            <a:graphicFrameLocks noGrp="1"/>
          </p:cNvGraphicFramePr>
          <p:nvPr>
            <p:extLst>
              <p:ext uri="{D42A27DB-BD31-4B8C-83A1-F6EECF244321}">
                <p14:modId xmlns:p14="http://schemas.microsoft.com/office/powerpoint/2010/main" val="409667752"/>
              </p:ext>
            </p:extLst>
          </p:nvPr>
        </p:nvGraphicFramePr>
        <p:xfrm>
          <a:off x="1524000" y="1524000"/>
          <a:ext cx="6096000" cy="526214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507268">
                <a:tc>
                  <a:txBody>
                    <a:bodyPr/>
                    <a:lstStyle/>
                    <a:p>
                      <a:r>
                        <a:rPr lang="en-US" dirty="0"/>
                        <a:t>Suggestions</a:t>
                      </a:r>
                    </a:p>
                  </a:txBody>
                  <a:tcPr/>
                </a:tc>
                <a:tc>
                  <a:txBody>
                    <a:bodyPr/>
                    <a:lstStyle/>
                    <a:p>
                      <a:r>
                        <a:rPr lang="en-US" dirty="0"/>
                        <a:t>Response</a:t>
                      </a:r>
                    </a:p>
                  </a:txBody>
                  <a:tcPr/>
                </a:tc>
                <a:extLst>
                  <a:ext uri="{0D108BD9-81ED-4DB2-BD59-A6C34878D82A}">
                    <a16:rowId xmlns:a16="http://schemas.microsoft.com/office/drawing/2014/main" val="10000"/>
                  </a:ext>
                </a:extLst>
              </a:tr>
              <a:tr h="4521932">
                <a:tc>
                  <a:txBody>
                    <a:bodyPr/>
                    <a:lstStyle/>
                    <a:p>
                      <a:pPr lvl="0"/>
                      <a:r>
                        <a:rPr lang="en-US" sz="1800" kern="1200" dirty="0">
                          <a:solidFill>
                            <a:schemeClr val="dk1"/>
                          </a:solidFill>
                          <a:latin typeface="+mn-lt"/>
                          <a:ea typeface="+mn-ea"/>
                          <a:cs typeface="+mn-cs"/>
                        </a:rPr>
                        <a:t>Let’s revise our lessons.</a:t>
                      </a:r>
                    </a:p>
                    <a:p>
                      <a:pPr lvl="0"/>
                      <a:r>
                        <a:rPr lang="en-US" sz="1800" kern="1200" dirty="0">
                          <a:solidFill>
                            <a:schemeClr val="dk1"/>
                          </a:solidFill>
                          <a:latin typeface="+mn-lt"/>
                          <a:ea typeface="+mn-ea"/>
                          <a:cs typeface="+mn-cs"/>
                        </a:rPr>
                        <a:t>What about going to the cinema tonight?</a:t>
                      </a:r>
                    </a:p>
                    <a:p>
                      <a:pPr lvl="0"/>
                      <a:r>
                        <a:rPr lang="en-US" sz="1800" kern="1200" dirty="0">
                          <a:solidFill>
                            <a:schemeClr val="dk1"/>
                          </a:solidFill>
                          <a:latin typeface="+mn-lt"/>
                          <a:ea typeface="+mn-ea"/>
                          <a:cs typeface="+mn-cs"/>
                        </a:rPr>
                        <a:t>How about playing cards?</a:t>
                      </a:r>
                    </a:p>
                    <a:p>
                      <a:pPr lvl="0"/>
                      <a:r>
                        <a:rPr lang="en-US" sz="1800" kern="1200" dirty="0">
                          <a:solidFill>
                            <a:schemeClr val="dk1"/>
                          </a:solidFill>
                          <a:latin typeface="+mn-lt"/>
                          <a:ea typeface="+mn-ea"/>
                          <a:cs typeface="+mn-cs"/>
                        </a:rPr>
                        <a:t>Why don't we do our homework?</a:t>
                      </a:r>
                    </a:p>
                    <a:p>
                      <a:pPr lvl="0"/>
                      <a:r>
                        <a:rPr lang="en-US" sz="1800" kern="1200" dirty="0">
                          <a:solidFill>
                            <a:schemeClr val="dk1"/>
                          </a:solidFill>
                          <a:latin typeface="+mn-lt"/>
                          <a:ea typeface="+mn-ea"/>
                          <a:cs typeface="+mn-cs"/>
                        </a:rPr>
                        <a:t>Couldn't we invite your grandmother to our party?</a:t>
                      </a:r>
                    </a:p>
                    <a:p>
                      <a:pPr lvl="0"/>
                      <a:r>
                        <a:rPr lang="en-US" sz="1800" kern="1200" dirty="0">
                          <a:solidFill>
                            <a:schemeClr val="dk1"/>
                          </a:solidFill>
                          <a:latin typeface="+mn-lt"/>
                          <a:ea typeface="+mn-ea"/>
                          <a:cs typeface="+mn-cs"/>
                        </a:rPr>
                        <a:t>Shall we have a walk along the river?</a:t>
                      </a:r>
                    </a:p>
                    <a:p>
                      <a:pPr lvl="0"/>
                      <a:r>
                        <a:rPr lang="en-US" sz="1800" kern="1200" dirty="0">
                          <a:solidFill>
                            <a:schemeClr val="dk1"/>
                          </a:solidFill>
                          <a:latin typeface="+mn-lt"/>
                          <a:ea typeface="+mn-ea"/>
                          <a:cs typeface="+mn-cs"/>
                        </a:rPr>
                        <a:t>What would you say to a cup of coffee?</a:t>
                      </a:r>
                    </a:p>
                    <a:p>
                      <a:pPr lvl="0"/>
                      <a:r>
                        <a:rPr lang="en-US" sz="1800" kern="1200" dirty="0">
                          <a:solidFill>
                            <a:schemeClr val="dk1"/>
                          </a:solidFill>
                          <a:latin typeface="+mn-lt"/>
                          <a:ea typeface="+mn-ea"/>
                          <a:cs typeface="+mn-cs"/>
                        </a:rPr>
                        <a:t>Don't you think it is a good idea to watch TV?</a:t>
                      </a:r>
                    </a:p>
                    <a:p>
                      <a:pPr lvl="0"/>
                      <a:r>
                        <a:rPr lang="en-US" sz="1800" kern="1200" dirty="0">
                          <a:solidFill>
                            <a:schemeClr val="dk1"/>
                          </a:solidFill>
                          <a:latin typeface="+mn-lt"/>
                          <a:ea typeface="+mn-ea"/>
                          <a:cs typeface="+mn-cs"/>
                        </a:rPr>
                        <a:t>Does it matter if we use your car?</a:t>
                      </a:r>
                    </a:p>
                    <a:p>
                      <a:endParaRPr lang="en-US" dirty="0"/>
                    </a:p>
                  </a:txBody>
                  <a:tcPr/>
                </a:tc>
                <a:tc>
                  <a:txBody>
                    <a:bodyPr/>
                    <a:lstStyle/>
                    <a:p>
                      <a:pPr lvl="0"/>
                      <a:r>
                        <a:rPr lang="en-US" sz="1800" kern="1200" dirty="0">
                          <a:solidFill>
                            <a:schemeClr val="dk1"/>
                          </a:solidFill>
                          <a:latin typeface="+mn-lt"/>
                          <a:ea typeface="+mn-ea"/>
                          <a:cs typeface="+mn-cs"/>
                        </a:rPr>
                        <a:t>Ok. Yes, let's.</a:t>
                      </a:r>
                    </a:p>
                    <a:p>
                      <a:pPr lvl="0"/>
                      <a:r>
                        <a:rPr lang="en-US" sz="1800" kern="1200" dirty="0">
                          <a:solidFill>
                            <a:schemeClr val="dk1"/>
                          </a:solidFill>
                          <a:latin typeface="+mn-lt"/>
                          <a:ea typeface="+mn-ea"/>
                          <a:cs typeface="+mn-cs"/>
                        </a:rPr>
                        <a:t>Yes, I'd like to.</a:t>
                      </a:r>
                    </a:p>
                    <a:p>
                      <a:pPr lvl="0"/>
                      <a:r>
                        <a:rPr lang="en-US" sz="1800" kern="1200" dirty="0">
                          <a:solidFill>
                            <a:schemeClr val="dk1"/>
                          </a:solidFill>
                          <a:latin typeface="+mn-lt"/>
                          <a:ea typeface="+mn-ea"/>
                          <a:cs typeface="+mn-cs"/>
                        </a:rPr>
                        <a:t>Yes, I'd love to.</a:t>
                      </a:r>
                    </a:p>
                    <a:p>
                      <a:pPr lvl="0"/>
                      <a:r>
                        <a:rPr lang="en-US" sz="1800" kern="1200" dirty="0">
                          <a:solidFill>
                            <a:schemeClr val="dk1"/>
                          </a:solidFill>
                          <a:latin typeface="+mn-lt"/>
                          <a:ea typeface="+mn-ea"/>
                          <a:cs typeface="+mn-cs"/>
                        </a:rPr>
                        <a:t>What a good idea!</a:t>
                      </a:r>
                    </a:p>
                    <a:p>
                      <a:pPr lvl="0"/>
                      <a:r>
                        <a:rPr lang="en-US" sz="1800" kern="1200" dirty="0">
                          <a:solidFill>
                            <a:schemeClr val="dk1"/>
                          </a:solidFill>
                          <a:latin typeface="+mn-lt"/>
                          <a:ea typeface="+mn-ea"/>
                          <a:cs typeface="+mn-cs"/>
                        </a:rPr>
                        <a:t>Why not?</a:t>
                      </a:r>
                    </a:p>
                    <a:p>
                      <a:pPr lvl="0"/>
                      <a:r>
                        <a:rPr lang="en-US" sz="1800" kern="1200" dirty="0">
                          <a:solidFill>
                            <a:schemeClr val="dk1"/>
                          </a:solidFill>
                          <a:latin typeface="+mn-lt"/>
                          <a:ea typeface="+mn-ea"/>
                          <a:cs typeface="+mn-cs"/>
                        </a:rPr>
                        <a:t>Yes, with pleasure.</a:t>
                      </a:r>
                    </a:p>
                    <a:p>
                      <a:r>
                        <a:rPr lang="en-US" sz="1800" kern="1200" dirty="0">
                          <a:solidFill>
                            <a:schemeClr val="dk1"/>
                          </a:solidFill>
                          <a:latin typeface="+mn-lt"/>
                          <a:ea typeface="+mn-ea"/>
                          <a:cs typeface="+mn-cs"/>
                        </a:rPr>
                        <a:t>Yes, I feel like taking a walk</a:t>
                      </a:r>
                      <a:endParaRPr lang="en-US"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Refusing suggestions:</a:t>
            </a:r>
            <a:endParaRPr lang="en-US" dirty="0"/>
          </a:p>
          <a:p>
            <a:pPr lvl="0"/>
            <a:r>
              <a:rPr lang="en-US" dirty="0"/>
              <a:t>No, let's not.</a:t>
            </a:r>
          </a:p>
          <a:p>
            <a:pPr lvl="0"/>
            <a:r>
              <a:rPr lang="en-US" dirty="0"/>
              <a:t>No, I'd rather not.</a:t>
            </a:r>
          </a:p>
          <a:p>
            <a:pPr lvl="0"/>
            <a:r>
              <a:rPr lang="en-US" dirty="0"/>
              <a:t>I don't feel like it.</a:t>
            </a:r>
          </a:p>
          <a:p>
            <a:pPr lvl="0"/>
            <a:r>
              <a:rPr lang="en-US" dirty="0"/>
              <a:t>I dislike going for a walk.</a:t>
            </a:r>
          </a:p>
          <a:p>
            <a:pPr lvl="0"/>
            <a:r>
              <a:rPr lang="en-US" dirty="0"/>
              <a:t>What an awful / bad idea!</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CEF57-69BF-4663-94CF-921DB2A67092}"/>
              </a:ext>
            </a:extLst>
          </p:cNvPr>
          <p:cNvSpPr>
            <a:spLocks noGrp="1"/>
          </p:cNvSpPr>
          <p:nvPr>
            <p:ph type="title"/>
          </p:nvPr>
        </p:nvSpPr>
        <p:spPr>
          <a:xfrm>
            <a:off x="457200" y="274638"/>
            <a:ext cx="8229600" cy="71596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52026AAD-20B5-4976-97E4-2DCFF3B63E22}"/>
              </a:ext>
            </a:extLst>
          </p:cNvPr>
          <p:cNvSpPr>
            <a:spLocks noGrp="1"/>
          </p:cNvSpPr>
          <p:nvPr>
            <p:ph idx="1"/>
          </p:nvPr>
        </p:nvSpPr>
        <p:spPr>
          <a:xfrm>
            <a:off x="457200" y="1295400"/>
            <a:ext cx="8229600" cy="4830763"/>
          </a:xfrm>
        </p:spPr>
        <p:txBody>
          <a:bodyPr>
            <a:normAutofit fontScale="85000" lnSpcReduction="10000"/>
          </a:bodyPr>
          <a:lstStyle/>
          <a:p>
            <a:r>
              <a:rPr lang="en-US" b="0" i="0" dirty="0">
                <a:solidFill>
                  <a:srgbClr val="000000"/>
                </a:solidFill>
                <a:effectLst/>
                <a:latin typeface="Times New Roman" panose="02020603050405020304" pitchFamily="18" charset="0"/>
              </a:rPr>
              <a:t>What utterances make up our daily verbal communication? </a:t>
            </a:r>
          </a:p>
          <a:p>
            <a:r>
              <a:rPr lang="en-US" b="0" i="0" dirty="0">
                <a:solidFill>
                  <a:srgbClr val="000000"/>
                </a:solidFill>
                <a:effectLst/>
                <a:latin typeface="Times New Roman" panose="02020603050405020304" pitchFamily="18" charset="0"/>
              </a:rPr>
              <a:t>Some of our words convey meaning, some convey emotions, and some actually produce actions. Language also provides endless opportunities for fun because of its limitless, sometimes nonsensical, and always changing nature. </a:t>
            </a:r>
          </a:p>
          <a:p>
            <a:r>
              <a:rPr lang="en-US" b="0" i="0" dirty="0">
                <a:solidFill>
                  <a:srgbClr val="000000"/>
                </a:solidFill>
                <a:effectLst/>
                <a:latin typeface="Times New Roman" panose="02020603050405020304" pitchFamily="18" charset="0"/>
              </a:rPr>
              <a:t>In this section, we will learn about the five functions of language, which show us that language is expressive, language is powerful, language is fun, language is dynamic, and language is relational.</a:t>
            </a:r>
            <a:endParaRPr lang="en-IN" dirty="0"/>
          </a:p>
        </p:txBody>
      </p:sp>
    </p:spTree>
    <p:extLst>
      <p:ext uri="{BB962C8B-B14F-4D97-AF65-F5344CB8AC3E}">
        <p14:creationId xmlns:p14="http://schemas.microsoft.com/office/powerpoint/2010/main" val="3354182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Expressing your Opinion</a:t>
            </a:r>
          </a:p>
        </p:txBody>
      </p:sp>
      <p:sp>
        <p:nvSpPr>
          <p:cNvPr id="3" name="Content Placeholder 2"/>
          <p:cNvSpPr>
            <a:spLocks noGrp="1"/>
          </p:cNvSpPr>
          <p:nvPr>
            <p:ph idx="1"/>
          </p:nvPr>
        </p:nvSpPr>
        <p:spPr/>
        <p:txBody>
          <a:bodyPr>
            <a:normAutofit fontScale="85000" lnSpcReduction="20000"/>
          </a:bodyPr>
          <a:lstStyle/>
          <a:p>
            <a:r>
              <a:rPr lang="en-US" dirty="0">
                <a:solidFill>
                  <a:srgbClr val="FF0000"/>
                </a:solidFill>
              </a:rPr>
              <a:t>I think... </a:t>
            </a:r>
            <a:br>
              <a:rPr lang="en-US" dirty="0"/>
            </a:br>
            <a:r>
              <a:rPr lang="en-US" dirty="0"/>
              <a:t>As far as I'm concerned,..</a:t>
            </a:r>
            <a:br>
              <a:rPr lang="en-US" dirty="0"/>
            </a:br>
            <a:r>
              <a:rPr lang="en-US" dirty="0">
                <a:solidFill>
                  <a:srgbClr val="FF0000"/>
                </a:solidFill>
              </a:rPr>
              <a:t>To my mind,...</a:t>
            </a:r>
            <a:br>
              <a:rPr lang="en-US" dirty="0"/>
            </a:br>
            <a:r>
              <a:rPr lang="en-US" dirty="0">
                <a:solidFill>
                  <a:srgbClr val="FF0000"/>
                </a:solidFill>
              </a:rPr>
              <a:t>According to me,... </a:t>
            </a:r>
            <a:br>
              <a:rPr lang="en-US" dirty="0"/>
            </a:br>
            <a:r>
              <a:rPr lang="en-US" dirty="0">
                <a:solidFill>
                  <a:srgbClr val="FF0000"/>
                </a:solidFill>
              </a:rPr>
              <a:t>As I see it, ...</a:t>
            </a:r>
            <a:br>
              <a:rPr lang="en-US" dirty="0"/>
            </a:br>
            <a:r>
              <a:rPr lang="en-US" dirty="0"/>
              <a:t>It seems to me that... </a:t>
            </a:r>
            <a:br>
              <a:rPr lang="en-US" dirty="0"/>
            </a:br>
            <a:r>
              <a:rPr lang="en-US" dirty="0">
                <a:solidFill>
                  <a:srgbClr val="FF0000"/>
                </a:solidFill>
              </a:rPr>
              <a:t>In my point of view / my opinion,....</a:t>
            </a:r>
            <a:br>
              <a:rPr lang="en-US" dirty="0">
                <a:solidFill>
                  <a:srgbClr val="FF0000"/>
                </a:solidFill>
              </a:rPr>
            </a:br>
            <a:r>
              <a:rPr lang="en-US" dirty="0">
                <a:solidFill>
                  <a:srgbClr val="FF0000"/>
                </a:solidFill>
              </a:rPr>
              <a:t>From my point of view...</a:t>
            </a:r>
            <a:br>
              <a:rPr lang="en-US" dirty="0"/>
            </a:br>
            <a:r>
              <a:rPr lang="en-US" dirty="0">
                <a:solidFill>
                  <a:srgbClr val="FF0000"/>
                </a:solidFill>
              </a:rPr>
              <a:t>I am of the opinion that...</a:t>
            </a:r>
            <a:br>
              <a:rPr lang="en-US" dirty="0"/>
            </a:br>
            <a:r>
              <a:rPr lang="en-US" dirty="0"/>
              <a:t>I take the view that. .. </a:t>
            </a:r>
            <a:br>
              <a:rPr lang="en-US" dirty="0"/>
            </a:br>
            <a:r>
              <a:rPr lang="en-US" dirty="0">
                <a:solidFill>
                  <a:srgbClr val="FF0000"/>
                </a:solidFill>
              </a:rPr>
              <a:t>My personal view is that... </a:t>
            </a:r>
            <a:br>
              <a:rPr lang="en-US" dirty="0"/>
            </a:br>
            <a:r>
              <a:rPr lang="en-US" dirty="0"/>
              <a:t>In my experience... </a:t>
            </a:r>
            <a:br>
              <a:rPr lang="en-US" dirty="0"/>
            </a:br>
            <a:r>
              <a:rPr lang="en-US" dirty="0"/>
              <a:t>As far as I understand / can see/see it,...</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059363"/>
          </a:xfrm>
        </p:spPr>
        <p:txBody>
          <a:bodyPr>
            <a:normAutofit fontScale="77500" lnSpcReduction="20000"/>
          </a:bodyPr>
          <a:lstStyle/>
          <a:p>
            <a:r>
              <a:rPr lang="en-US" b="1" dirty="0">
                <a:solidFill>
                  <a:srgbClr val="FF0000"/>
                </a:solidFill>
              </a:rPr>
              <a:t>Agreeing with an opinion</a:t>
            </a:r>
            <a:r>
              <a:rPr lang="en-US" b="1" dirty="0"/>
              <a:t>:</a:t>
            </a:r>
            <a:endParaRPr lang="en-US" dirty="0"/>
          </a:p>
          <a:p>
            <a:r>
              <a:rPr lang="en-US" dirty="0"/>
              <a:t>I agree with this opinion.</a:t>
            </a:r>
            <a:br>
              <a:rPr lang="en-US" dirty="0"/>
            </a:br>
            <a:r>
              <a:rPr lang="en-US" dirty="0"/>
              <a:t>I completely agree with this view.</a:t>
            </a:r>
            <a:br>
              <a:rPr lang="en-US" dirty="0"/>
            </a:br>
            <a:r>
              <a:rPr lang="en-US" dirty="0"/>
              <a:t>This is absolutely right.</a:t>
            </a:r>
            <a:br>
              <a:rPr lang="en-US" dirty="0"/>
            </a:br>
            <a:r>
              <a:rPr lang="en-US" dirty="0"/>
              <a:t>I couldn't / can't agree more.</a:t>
            </a:r>
          </a:p>
          <a:p>
            <a:r>
              <a:rPr lang="en-US" b="1" dirty="0">
                <a:solidFill>
                  <a:srgbClr val="FF0000"/>
                </a:solidFill>
              </a:rPr>
              <a:t>Partial agreement:</a:t>
            </a:r>
            <a:endParaRPr lang="en-US" dirty="0">
              <a:solidFill>
                <a:srgbClr val="FF0000"/>
              </a:solidFill>
            </a:endParaRPr>
          </a:p>
          <a:p>
            <a:r>
              <a:rPr lang="en-US" dirty="0"/>
              <a:t>I agree with this point of view, but... </a:t>
            </a:r>
            <a:br>
              <a:rPr lang="en-US" dirty="0"/>
            </a:br>
            <a:r>
              <a:rPr lang="en-US" dirty="0"/>
              <a:t>This idea is right, but...</a:t>
            </a:r>
            <a:br>
              <a:rPr lang="en-US" dirty="0"/>
            </a:br>
            <a:r>
              <a:rPr lang="en-US" dirty="0"/>
              <a:t>I agree with you, but...</a:t>
            </a:r>
          </a:p>
          <a:p>
            <a:r>
              <a:rPr lang="en-US" b="1" dirty="0">
                <a:solidFill>
                  <a:srgbClr val="FF0000"/>
                </a:solidFill>
              </a:rPr>
              <a:t>Disagreeing with an opinion:</a:t>
            </a:r>
            <a:endParaRPr lang="en-US" dirty="0">
              <a:solidFill>
                <a:srgbClr val="FF0000"/>
              </a:solidFill>
            </a:endParaRPr>
          </a:p>
          <a:p>
            <a:r>
              <a:rPr lang="en-US" dirty="0"/>
              <a:t>I'm afraid. I can't agree with you. </a:t>
            </a:r>
            <a:br>
              <a:rPr lang="en-US" dirty="0"/>
            </a:br>
            <a:r>
              <a:rPr lang="en-US" dirty="0"/>
              <a:t>I disagree with you.</a:t>
            </a:r>
            <a:br>
              <a:rPr lang="en-US" dirty="0"/>
            </a:br>
            <a:r>
              <a:rPr lang="en-US" dirty="0"/>
              <a:t>I don't agree with you. </a:t>
            </a:r>
            <a:br>
              <a:rPr lang="en-US" dirty="0"/>
            </a:br>
            <a:r>
              <a:rPr lang="en-US" dirty="0"/>
              <a:t>I'm not sure I agree with you </a:t>
            </a:r>
            <a:br>
              <a:rPr lang="en-US" dirty="0"/>
            </a:br>
            <a:r>
              <a:rPr lang="en-US" dirty="0"/>
              <a:t>I think you're wrong</a:t>
            </a:r>
          </a:p>
          <a:p>
            <a:endParaRPr lang="en-US" dirty="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1096962"/>
          </a:xfrm>
        </p:spPr>
        <p:txBody>
          <a:bodyPr>
            <a:normAutofit fontScale="90000"/>
          </a:bodyPr>
          <a:lstStyle/>
          <a:p>
            <a:br>
              <a:rPr lang="en-US" b="1" dirty="0"/>
            </a:br>
            <a:r>
              <a:rPr lang="en-US" b="1" dirty="0"/>
              <a:t>Apologizing</a:t>
            </a:r>
            <a:br>
              <a:rPr lang="en-US" dirty="0"/>
            </a:br>
            <a:endParaRPr lang="en-US" dirty="0"/>
          </a:p>
        </p:txBody>
      </p:sp>
      <p:graphicFrame>
        <p:nvGraphicFramePr>
          <p:cNvPr id="4" name="Content Placeholder 3"/>
          <p:cNvGraphicFramePr>
            <a:graphicFrameLocks noGrp="1"/>
          </p:cNvGraphicFramePr>
          <p:nvPr>
            <p:ph idx="1"/>
          </p:nvPr>
        </p:nvGraphicFramePr>
        <p:xfrm>
          <a:off x="457200" y="990600"/>
          <a:ext cx="8229600" cy="53390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2000" b="1" dirty="0"/>
                        <a:t>Making apologies:</a:t>
                      </a:r>
                      <a:r>
                        <a:rPr lang="en-US" sz="2000" dirty="0"/>
                        <a:t> </a:t>
                      </a:r>
                    </a:p>
                    <a:p>
                      <a:pPr lvl="0"/>
                      <a:r>
                        <a:rPr lang="en-US" sz="2000" dirty="0"/>
                        <a:t>I do apologize for...</a:t>
                      </a:r>
                    </a:p>
                    <a:p>
                      <a:pPr lvl="0"/>
                      <a:r>
                        <a:rPr lang="en-US" sz="2000" dirty="0"/>
                        <a:t>I must apologize for...</a:t>
                      </a:r>
                    </a:p>
                    <a:p>
                      <a:pPr lvl="0"/>
                      <a:r>
                        <a:rPr lang="en-US" sz="2000" dirty="0"/>
                        <a:t>I apologize for...</a:t>
                      </a:r>
                    </a:p>
                    <a:p>
                      <a:pPr lvl="0"/>
                      <a:r>
                        <a:rPr lang="en-US" sz="2000" dirty="0"/>
                        <a:t>I'd like to apologize for...</a:t>
                      </a:r>
                    </a:p>
                    <a:p>
                      <a:pPr lvl="0"/>
                      <a:r>
                        <a:rPr lang="en-US" sz="2000" dirty="0"/>
                        <a:t>I am so sorry for...</a:t>
                      </a:r>
                    </a:p>
                    <a:p>
                      <a:pPr lvl="0"/>
                      <a:r>
                        <a:rPr lang="en-US" sz="2000" dirty="0"/>
                        <a:t>I shouldn't have...</a:t>
                      </a:r>
                    </a:p>
                    <a:p>
                      <a:pPr lvl="0"/>
                      <a:r>
                        <a:rPr lang="en-US" sz="2000" dirty="0"/>
                        <a:t>It's all my fault.</a:t>
                      </a:r>
                    </a:p>
                    <a:p>
                      <a:pPr lvl="0"/>
                      <a:r>
                        <a:rPr lang="en-US" sz="2000" dirty="0"/>
                        <a:t>I'm ashamed of...</a:t>
                      </a:r>
                    </a:p>
                    <a:p>
                      <a:pPr lvl="0"/>
                      <a:r>
                        <a:rPr lang="en-US" sz="2000" dirty="0"/>
                        <a:t>Please, forgive me for...</a:t>
                      </a:r>
                    </a:p>
                    <a:p>
                      <a:pPr lvl="0"/>
                      <a:r>
                        <a:rPr lang="en-US" sz="2000" dirty="0"/>
                        <a:t>Excuse me for ...</a:t>
                      </a:r>
                    </a:p>
                    <a:p>
                      <a:pPr lvl="0"/>
                      <a:r>
                        <a:rPr lang="en-US" sz="2000" dirty="0"/>
                        <a:t>I'm terribly sorry for...</a:t>
                      </a:r>
                    </a:p>
                    <a:p>
                      <a:pPr lvl="0"/>
                      <a:r>
                        <a:rPr lang="en-US" sz="2000" dirty="0"/>
                        <a:t>Pardon me for this...</a:t>
                      </a:r>
                    </a:p>
                    <a:p>
                      <a:pPr lvl="0"/>
                      <a:r>
                        <a:rPr lang="en-US" sz="2000" dirty="0"/>
                        <a:t>Please, forgive me for my....</a:t>
                      </a:r>
                    </a:p>
                    <a:p>
                      <a:r>
                        <a:rPr lang="en-US" sz="2000" dirty="0"/>
                        <a:t>Please, accept my apologies for...</a:t>
                      </a:r>
                    </a:p>
                    <a:p>
                      <a:endParaRPr lang="en-US" sz="2000" dirty="0"/>
                    </a:p>
                  </a:txBody>
                  <a:tcPr/>
                </a:tc>
                <a:tc>
                  <a:txBody>
                    <a:bodyPr/>
                    <a:lstStyle/>
                    <a:p>
                      <a:r>
                        <a:rPr lang="en-US" sz="2000" b="1" dirty="0"/>
                        <a:t>Accepting apologies:</a:t>
                      </a:r>
                      <a:r>
                        <a:rPr lang="en-US" sz="2000" dirty="0"/>
                        <a:t> </a:t>
                      </a:r>
                    </a:p>
                    <a:p>
                      <a:pPr lvl="0"/>
                      <a:r>
                        <a:rPr lang="en-US" sz="2000" dirty="0"/>
                        <a:t>That's all right.</a:t>
                      </a:r>
                    </a:p>
                    <a:p>
                      <a:pPr lvl="0"/>
                      <a:r>
                        <a:rPr lang="en-US" sz="2000" dirty="0"/>
                        <a:t>Never mind.</a:t>
                      </a:r>
                    </a:p>
                    <a:p>
                      <a:pPr lvl="0"/>
                      <a:r>
                        <a:rPr lang="en-US" sz="2000" dirty="0"/>
                        <a:t>Don't apologize.</a:t>
                      </a:r>
                    </a:p>
                    <a:p>
                      <a:pPr lvl="0"/>
                      <a:r>
                        <a:rPr lang="en-US" sz="2000" dirty="0"/>
                        <a:t>It doesn't matter.</a:t>
                      </a:r>
                    </a:p>
                    <a:p>
                      <a:pPr lvl="0"/>
                      <a:r>
                        <a:rPr lang="en-US" sz="2000" dirty="0"/>
                        <a:t>Don't worry about it.</a:t>
                      </a:r>
                    </a:p>
                    <a:p>
                      <a:pPr lvl="0"/>
                      <a:r>
                        <a:rPr lang="en-US" sz="2000" dirty="0"/>
                        <a:t>Don't mention it.</a:t>
                      </a:r>
                    </a:p>
                    <a:p>
                      <a:pPr lvl="0"/>
                      <a:r>
                        <a:rPr lang="en-US" sz="2000" dirty="0"/>
                        <a:t>That's OK.</a:t>
                      </a:r>
                    </a:p>
                    <a:p>
                      <a:pPr lvl="0"/>
                      <a:r>
                        <a:rPr lang="en-US" sz="2000" dirty="0"/>
                        <a:t>I quite understand.</a:t>
                      </a:r>
                    </a:p>
                    <a:p>
                      <a:pPr lvl="0"/>
                      <a:r>
                        <a:rPr lang="en-US" sz="2000" dirty="0"/>
                        <a:t>You couldn't help it.</a:t>
                      </a:r>
                    </a:p>
                    <a:p>
                      <a:pPr lvl="0"/>
                      <a:r>
                        <a:rPr lang="en-US" sz="2000" dirty="0"/>
                        <a:t>Forget about it.</a:t>
                      </a:r>
                    </a:p>
                    <a:p>
                      <a:pPr lvl="0"/>
                      <a:r>
                        <a:rPr lang="en-US" sz="2000" dirty="0"/>
                        <a:t>Don't worry about it.</a:t>
                      </a:r>
                    </a:p>
                    <a:p>
                      <a:r>
                        <a:rPr lang="en-US" sz="2000" dirty="0"/>
                        <a:t>No harm done</a:t>
                      </a:r>
                    </a:p>
                    <a:p>
                      <a:endParaRPr lang="en-US" sz="2000"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a:t>Making and responding to a request</a:t>
            </a:r>
            <a:br>
              <a:rPr lang="en-US" sz="3100" dirty="0"/>
            </a:br>
            <a:r>
              <a:rPr lang="en-US" sz="3100" dirty="0"/>
              <a:t>It's important to be polite when you ask for something</a:t>
            </a:r>
            <a:r>
              <a:rPr lang="en-US" dirty="0"/>
              <a:t>.</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7868348"/>
              </p:ext>
            </p:extLst>
          </p:nvPr>
        </p:nvGraphicFramePr>
        <p:xfrm>
          <a:off x="609600" y="1143000"/>
          <a:ext cx="8077200" cy="4865159"/>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76039">
                <a:tc>
                  <a:txBody>
                    <a:bodyPr/>
                    <a:lstStyle/>
                    <a:p>
                      <a:endParaRPr lang="en-US" dirty="0"/>
                    </a:p>
                  </a:txBody>
                  <a:tcPr/>
                </a:tc>
                <a:tc>
                  <a:txBody>
                    <a:bodyPr/>
                    <a:lstStyle/>
                    <a:p>
                      <a:endParaRPr lang="en-US"/>
                    </a:p>
                  </a:txBody>
                  <a:tcPr/>
                </a:tc>
                <a:extLst>
                  <a:ext uri="{0D108BD9-81ED-4DB2-BD59-A6C34878D82A}">
                    <a16:rowId xmlns:a16="http://schemas.microsoft.com/office/drawing/2014/main" val="10000"/>
                  </a:ext>
                </a:extLst>
              </a:tr>
              <a:tr h="3638761">
                <a:tc>
                  <a:txBody>
                    <a:bodyPr/>
                    <a:lstStyle/>
                    <a:p>
                      <a:pPr marL="285750" lvl="0" indent="-285750">
                        <a:buFont typeface="Arial" panose="020B0604020202020204" pitchFamily="34" charset="0"/>
                        <a:buChar char="•"/>
                      </a:pPr>
                      <a:r>
                        <a:rPr lang="en-US" sz="2400" kern="1200" dirty="0">
                          <a:solidFill>
                            <a:schemeClr val="dk1"/>
                          </a:solidFill>
                          <a:latin typeface="+mn-lt"/>
                          <a:ea typeface="+mn-ea"/>
                          <a:cs typeface="+mn-cs"/>
                        </a:rPr>
                        <a:t>Can you show me your photo album, please?</a:t>
                      </a:r>
                    </a:p>
                    <a:p>
                      <a:pPr marL="285750" lvl="0" indent="-285750">
                        <a:buFont typeface="Arial" panose="020B0604020202020204" pitchFamily="34" charset="0"/>
                        <a:buChar char="•"/>
                      </a:pPr>
                      <a:r>
                        <a:rPr lang="en-US" sz="2400" kern="1200" dirty="0">
                          <a:solidFill>
                            <a:schemeClr val="dk1"/>
                          </a:solidFill>
                          <a:latin typeface="+mn-lt"/>
                          <a:ea typeface="+mn-ea"/>
                          <a:cs typeface="+mn-cs"/>
                        </a:rPr>
                        <a:t>Will you lend me your book, please?</a:t>
                      </a:r>
                    </a:p>
                    <a:p>
                      <a:pPr marL="285750" lvl="0" indent="-285750">
                        <a:buFont typeface="Arial" panose="020B0604020202020204" pitchFamily="34" charset="0"/>
                        <a:buChar char="•"/>
                      </a:pPr>
                      <a:r>
                        <a:rPr lang="en-US" sz="2400" kern="1200" dirty="0">
                          <a:solidFill>
                            <a:schemeClr val="dk1"/>
                          </a:solidFill>
                          <a:latin typeface="+mn-lt"/>
                          <a:ea typeface="+mn-ea"/>
                          <a:cs typeface="+mn-cs"/>
                        </a:rPr>
                        <a:t>Could you possibly show me the way to the post office, please?</a:t>
                      </a:r>
                    </a:p>
                    <a:p>
                      <a:pPr marL="285750" lvl="0" indent="-285750">
                        <a:buFont typeface="Arial" panose="020B0604020202020204" pitchFamily="34" charset="0"/>
                        <a:buChar char="•"/>
                      </a:pPr>
                      <a:r>
                        <a:rPr lang="en-US" sz="2400" kern="1200" dirty="0">
                          <a:solidFill>
                            <a:schemeClr val="dk1"/>
                          </a:solidFill>
                          <a:latin typeface="+mn-lt"/>
                          <a:ea typeface="+mn-ea"/>
                          <a:cs typeface="+mn-cs"/>
                        </a:rPr>
                        <a:t>Would you help me with this exercise, please?</a:t>
                      </a:r>
                    </a:p>
                    <a:p>
                      <a:pPr marL="285750" lvl="0" indent="-285750">
                        <a:buFont typeface="Arial" panose="020B0604020202020204" pitchFamily="34" charset="0"/>
                        <a:buChar char="•"/>
                      </a:pPr>
                      <a:r>
                        <a:rPr lang="en-US" sz="2400" kern="1200" dirty="0">
                          <a:solidFill>
                            <a:schemeClr val="dk1"/>
                          </a:solidFill>
                          <a:latin typeface="+mn-lt"/>
                          <a:ea typeface="+mn-ea"/>
                          <a:cs typeface="+mn-cs"/>
                        </a:rPr>
                        <a:t>Would you mind lending me your pen, please?</a:t>
                      </a:r>
                    </a:p>
                    <a:p>
                      <a:endParaRPr lang="en-US" dirty="0"/>
                    </a:p>
                  </a:txBody>
                  <a:tcPr/>
                </a:tc>
                <a:tc>
                  <a:txBody>
                    <a:bodyPr/>
                    <a:lstStyle/>
                    <a:p>
                      <a:pPr marL="285750" lvl="0" indent="-285750">
                        <a:buFont typeface="Arial" panose="020B0604020202020204" pitchFamily="34" charset="0"/>
                        <a:buChar char="•"/>
                      </a:pPr>
                      <a:r>
                        <a:rPr lang="en-US" sz="2400" kern="1200" dirty="0">
                          <a:solidFill>
                            <a:schemeClr val="dk1"/>
                          </a:solidFill>
                          <a:latin typeface="+mn-lt"/>
                          <a:ea typeface="+mn-ea"/>
                          <a:cs typeface="+mn-cs"/>
                        </a:rPr>
                        <a:t>Sure here you are.</a:t>
                      </a:r>
                    </a:p>
                    <a:p>
                      <a:pPr marL="285750" lvl="0" indent="-285750">
                        <a:buFont typeface="Arial" panose="020B0604020202020204" pitchFamily="34" charset="0"/>
                        <a:buChar char="•"/>
                      </a:pPr>
                      <a:r>
                        <a:rPr lang="en-US" sz="2400" kern="1200" dirty="0">
                          <a:solidFill>
                            <a:schemeClr val="dk1"/>
                          </a:solidFill>
                          <a:latin typeface="+mn-lt"/>
                          <a:ea typeface="+mn-ea"/>
                          <a:cs typeface="+mn-cs"/>
                        </a:rPr>
                        <a:t>Okay.</a:t>
                      </a:r>
                    </a:p>
                    <a:p>
                      <a:pPr marL="285750" lvl="0" indent="-285750">
                        <a:buFont typeface="Arial" panose="020B0604020202020204" pitchFamily="34" charset="0"/>
                        <a:buChar char="•"/>
                      </a:pPr>
                      <a:r>
                        <a:rPr lang="en-US" sz="2400" kern="1200" dirty="0">
                          <a:solidFill>
                            <a:schemeClr val="dk1"/>
                          </a:solidFill>
                          <a:latin typeface="+mn-lt"/>
                          <a:ea typeface="+mn-ea"/>
                          <a:cs typeface="+mn-cs"/>
                        </a:rPr>
                        <a:t>No, I'm sorry I need it</a:t>
                      </a:r>
                    </a:p>
                    <a:p>
                      <a:pPr marL="285750" lvl="0" indent="-285750">
                        <a:buFont typeface="Arial" panose="020B0604020202020204" pitchFamily="34" charset="0"/>
                        <a:buChar char="•"/>
                      </a:pPr>
                      <a:r>
                        <a:rPr lang="en-US" sz="2400" kern="1200" dirty="0">
                          <a:solidFill>
                            <a:schemeClr val="dk1"/>
                          </a:solidFill>
                          <a:latin typeface="+mn-lt"/>
                          <a:ea typeface="+mn-ea"/>
                          <a:cs typeface="+mn-cs"/>
                        </a:rPr>
                        <a:t>I'm afraid I can't.</a:t>
                      </a:r>
                    </a:p>
                    <a:p>
                      <a:endParaRPr lang="en-US"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br>
              <a:rPr lang="en-US" b="1" dirty="0"/>
            </a:br>
            <a:r>
              <a:rPr lang="en-US" b="1" dirty="0"/>
              <a:t>Asking about and giving directions</a:t>
            </a:r>
            <a:br>
              <a:rPr lang="en-US"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21832208"/>
              </p:ext>
            </p:extLst>
          </p:nvPr>
        </p:nvGraphicFramePr>
        <p:xfrm>
          <a:off x="609600" y="1600200"/>
          <a:ext cx="8077200" cy="512064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dirty="0"/>
                        <a:t>Asking for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latin typeface="+mn-lt"/>
                          <a:ea typeface="+mn-ea"/>
                          <a:cs typeface="+mn-cs"/>
                        </a:rPr>
                        <a:t>Giving directions</a:t>
                      </a:r>
                    </a:p>
                    <a:p>
                      <a:endParaRPr lang="en-US" dirty="0"/>
                    </a:p>
                  </a:txBody>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en-US" sz="2400" kern="1200" dirty="0">
                          <a:solidFill>
                            <a:schemeClr val="dk1"/>
                          </a:solidFill>
                          <a:latin typeface="+mn-lt"/>
                          <a:ea typeface="+mn-ea"/>
                          <a:cs typeface="+mn-cs"/>
                        </a:rPr>
                        <a:t>To ask about directions use these questions:</a:t>
                      </a:r>
                    </a:p>
                    <a:p>
                      <a:pPr marL="285750" lvl="0" indent="-285750">
                        <a:buFont typeface="Arial" panose="020B0604020202020204" pitchFamily="34" charset="0"/>
                        <a:buChar char="•"/>
                      </a:pPr>
                      <a:r>
                        <a:rPr lang="en-US" sz="2400" kern="1200" dirty="0">
                          <a:solidFill>
                            <a:schemeClr val="dk1"/>
                          </a:solidFill>
                          <a:latin typeface="+mn-lt"/>
                          <a:ea typeface="+mn-ea"/>
                          <a:cs typeface="+mn-cs"/>
                        </a:rPr>
                        <a:t>How can I get to . . . from here?</a:t>
                      </a:r>
                    </a:p>
                    <a:p>
                      <a:pPr marL="285750" lvl="0" indent="-285750">
                        <a:buFont typeface="Arial" panose="020B0604020202020204" pitchFamily="34" charset="0"/>
                        <a:buChar char="•"/>
                      </a:pPr>
                      <a:r>
                        <a:rPr lang="en-US" sz="2400" kern="1200" dirty="0">
                          <a:solidFill>
                            <a:schemeClr val="dk1"/>
                          </a:solidFill>
                          <a:latin typeface="+mn-lt"/>
                          <a:ea typeface="+mn-ea"/>
                          <a:cs typeface="+mn-cs"/>
                        </a:rPr>
                        <a:t>How can I get to . . . ?</a:t>
                      </a:r>
                    </a:p>
                    <a:p>
                      <a:pPr marL="285750" lvl="0" indent="-285750">
                        <a:buFont typeface="Arial" panose="020B0604020202020204" pitchFamily="34" charset="0"/>
                        <a:buChar char="•"/>
                      </a:pPr>
                      <a:r>
                        <a:rPr lang="en-US" sz="2400" kern="1200" dirty="0">
                          <a:solidFill>
                            <a:schemeClr val="dk1"/>
                          </a:solidFill>
                          <a:latin typeface="+mn-lt"/>
                          <a:ea typeface="+mn-ea"/>
                          <a:cs typeface="+mn-cs"/>
                        </a:rPr>
                        <a:t>Can you show me the way to...?</a:t>
                      </a:r>
                    </a:p>
                    <a:p>
                      <a:pPr marL="285750" lvl="0" indent="-285750">
                        <a:buFont typeface="Arial" panose="020B0604020202020204" pitchFamily="34" charset="0"/>
                        <a:buChar char="•"/>
                      </a:pPr>
                      <a:r>
                        <a:rPr lang="en-US" sz="2400" kern="1200" dirty="0">
                          <a:solidFill>
                            <a:schemeClr val="dk1"/>
                          </a:solidFill>
                          <a:latin typeface="+mn-lt"/>
                          <a:ea typeface="+mn-ea"/>
                          <a:cs typeface="+mn-cs"/>
                        </a:rPr>
                        <a:t>Can you tell me how to get to . . . ?</a:t>
                      </a:r>
                    </a:p>
                    <a:p>
                      <a:pPr marL="285750" lvl="0" indent="-285750">
                        <a:buFont typeface="Arial" panose="020B0604020202020204" pitchFamily="34" charset="0"/>
                        <a:buChar char="•"/>
                      </a:pPr>
                      <a:r>
                        <a:rPr lang="en-US" sz="2400" kern="1200" dirty="0">
                          <a:solidFill>
                            <a:schemeClr val="dk1"/>
                          </a:solidFill>
                          <a:latin typeface="+mn-lt"/>
                          <a:ea typeface="+mn-ea"/>
                          <a:cs typeface="+mn-cs"/>
                        </a:rPr>
                        <a:t>Where is . . . ?</a:t>
                      </a:r>
                    </a:p>
                    <a:p>
                      <a:pPr marL="285750" indent="-285750">
                        <a:buFont typeface="Arial" panose="020B0604020202020204" pitchFamily="34" charset="0"/>
                        <a:buChar char="•"/>
                      </a:pPr>
                      <a:r>
                        <a:rPr lang="en-US" sz="2400" kern="1200" dirty="0">
                          <a:solidFill>
                            <a:schemeClr val="dk1"/>
                          </a:solidFill>
                          <a:latin typeface="+mn-lt"/>
                          <a:ea typeface="+mn-ea"/>
                          <a:cs typeface="+mn-cs"/>
                        </a:rPr>
                        <a:t>What's the best way to get to . . </a:t>
                      </a:r>
                      <a:endParaRPr lang="en-US" sz="2400" dirty="0"/>
                    </a:p>
                  </a:txBody>
                  <a:tcPr/>
                </a:tc>
                <a:tc>
                  <a:txBody>
                    <a:bodyPr/>
                    <a:lstStyle/>
                    <a:p>
                      <a:pPr marL="342900" lvl="0" indent="-342900">
                        <a:buFont typeface="Arial" panose="020B0604020202020204" pitchFamily="34" charset="0"/>
                        <a:buChar char="•"/>
                      </a:pPr>
                      <a:r>
                        <a:rPr lang="en-US" sz="2400" kern="1200" dirty="0">
                          <a:solidFill>
                            <a:schemeClr val="dk1"/>
                          </a:solidFill>
                          <a:latin typeface="+mn-lt"/>
                          <a:ea typeface="+mn-ea"/>
                          <a:cs typeface="+mn-cs"/>
                        </a:rPr>
                        <a:t>Go straight on</a:t>
                      </a:r>
                    </a:p>
                    <a:p>
                      <a:pPr marL="342900" lvl="0" indent="-342900">
                        <a:buFont typeface="Arial" panose="020B0604020202020204" pitchFamily="34" charset="0"/>
                        <a:buChar char="•"/>
                      </a:pPr>
                      <a:r>
                        <a:rPr lang="en-US" sz="2400" kern="1200" dirty="0">
                          <a:solidFill>
                            <a:schemeClr val="dk1"/>
                          </a:solidFill>
                          <a:latin typeface="+mn-lt"/>
                          <a:ea typeface="+mn-ea"/>
                          <a:cs typeface="+mn-cs"/>
                        </a:rPr>
                        <a:t>Turn left/right</a:t>
                      </a:r>
                    </a:p>
                    <a:p>
                      <a:pPr marL="342900" lvl="0" indent="-342900">
                        <a:buFont typeface="Arial" panose="020B0604020202020204" pitchFamily="34" charset="0"/>
                        <a:buChar char="•"/>
                      </a:pPr>
                      <a:r>
                        <a:rPr lang="en-US" sz="2400" kern="1200" dirty="0">
                          <a:solidFill>
                            <a:schemeClr val="dk1"/>
                          </a:solidFill>
                          <a:latin typeface="+mn-lt"/>
                          <a:ea typeface="+mn-ea"/>
                          <a:cs typeface="+mn-cs"/>
                        </a:rPr>
                        <a:t>Take the first (turning) to the left/right.</a:t>
                      </a:r>
                    </a:p>
                    <a:p>
                      <a:pPr marL="342900" lvl="0" indent="-342900">
                        <a:buFont typeface="Arial" panose="020B0604020202020204" pitchFamily="34" charset="0"/>
                        <a:buChar char="•"/>
                      </a:pPr>
                      <a:r>
                        <a:rPr lang="en-US" sz="2400" kern="1200" dirty="0">
                          <a:solidFill>
                            <a:schemeClr val="dk1"/>
                          </a:solidFill>
                          <a:latin typeface="+mn-lt"/>
                          <a:ea typeface="+mn-ea"/>
                          <a:cs typeface="+mn-cs"/>
                        </a:rPr>
                        <a:t>Go past the restaurant/school...</a:t>
                      </a:r>
                    </a:p>
                    <a:p>
                      <a:pPr marL="342900" lvl="0" indent="-342900">
                        <a:buFont typeface="Arial" panose="020B0604020202020204" pitchFamily="34" charset="0"/>
                        <a:buChar char="•"/>
                      </a:pPr>
                      <a:r>
                        <a:rPr lang="en-US" sz="2400" kern="1200" dirty="0">
                          <a:solidFill>
                            <a:schemeClr val="dk1"/>
                          </a:solidFill>
                          <a:latin typeface="+mn-lt"/>
                          <a:ea typeface="+mn-ea"/>
                          <a:cs typeface="+mn-cs"/>
                        </a:rPr>
                        <a:t>The ... is beside/in front of/next to...the....</a:t>
                      </a:r>
                    </a:p>
                    <a:p>
                      <a:endParaRPr lang="en-US"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a:t>
            </a:r>
            <a:r>
              <a:rPr lang="en-US" sz="2800" b="1" dirty="0"/>
              <a:t>SKING</a:t>
            </a:r>
            <a:r>
              <a:rPr lang="en-US" sz="2800" dirty="0"/>
              <a:t>   FOR INFORMATION</a:t>
            </a:r>
          </a:p>
        </p:txBody>
      </p:sp>
      <p:sp>
        <p:nvSpPr>
          <p:cNvPr id="3" name="Content Placeholder 2"/>
          <p:cNvSpPr>
            <a:spLocks noGrp="1"/>
          </p:cNvSpPr>
          <p:nvPr>
            <p:ph idx="1"/>
          </p:nvPr>
        </p:nvSpPr>
        <p:spPr>
          <a:xfrm>
            <a:off x="457200" y="1295400"/>
            <a:ext cx="8229600" cy="4830763"/>
          </a:xfrm>
        </p:spPr>
        <p:txBody>
          <a:bodyPr>
            <a:normAutofit fontScale="77500" lnSpcReduction="20000"/>
          </a:bodyPr>
          <a:lstStyle/>
          <a:p>
            <a:r>
              <a:rPr lang="en-US" b="1" dirty="0"/>
              <a:t> Pl</a:t>
            </a:r>
            <a:r>
              <a:rPr lang="en-US" dirty="0"/>
              <a:t>ace—         </a:t>
            </a:r>
            <a:r>
              <a:rPr lang="en-US" b="1" dirty="0"/>
              <a:t>Where </a:t>
            </a:r>
            <a:r>
              <a:rPr lang="en-US" dirty="0"/>
              <a:t>do you live/ work/study?</a:t>
            </a:r>
          </a:p>
          <a:p>
            <a:pPr lvl="0"/>
            <a:r>
              <a:rPr lang="en-US" dirty="0"/>
              <a:t> Time—           W</a:t>
            </a:r>
            <a:r>
              <a:rPr lang="en-US" b="1" dirty="0"/>
              <a:t>hen</a:t>
            </a:r>
            <a:r>
              <a:rPr lang="en-US" dirty="0"/>
              <a:t> do you go to college?/ When does he get up?</a:t>
            </a:r>
          </a:p>
          <a:p>
            <a:pPr lvl="0"/>
            <a:r>
              <a:rPr lang="en-US" dirty="0"/>
              <a:t> Manner—    </a:t>
            </a:r>
            <a:r>
              <a:rPr lang="en-US" b="1" dirty="0"/>
              <a:t>How</a:t>
            </a:r>
            <a:r>
              <a:rPr lang="en-US" dirty="0"/>
              <a:t> does she go to college?( By bus)</a:t>
            </a:r>
          </a:p>
          <a:p>
            <a:pPr lvl="0"/>
            <a:r>
              <a:rPr lang="en-US" dirty="0"/>
              <a:t>Identity—     </a:t>
            </a:r>
            <a:r>
              <a:rPr lang="en-US" b="1" dirty="0"/>
              <a:t>Who </a:t>
            </a:r>
            <a:r>
              <a:rPr lang="en-US" dirty="0"/>
              <a:t>is   in the garden?</a:t>
            </a:r>
          </a:p>
          <a:p>
            <a:pPr lvl="0"/>
            <a:r>
              <a:rPr lang="en-US" dirty="0"/>
              <a:t> Choice—      </a:t>
            </a:r>
            <a:r>
              <a:rPr lang="en-US" b="1" dirty="0"/>
              <a:t>Which</a:t>
            </a:r>
            <a:r>
              <a:rPr lang="en-US" dirty="0"/>
              <a:t> book did you buy?</a:t>
            </a:r>
          </a:p>
          <a:p>
            <a:pPr lvl="0"/>
            <a:r>
              <a:rPr lang="en-US" dirty="0"/>
              <a:t> Reason—     </a:t>
            </a:r>
            <a:r>
              <a:rPr lang="en-US" b="1" dirty="0"/>
              <a:t>Why</a:t>
            </a:r>
            <a:r>
              <a:rPr lang="en-US" dirty="0"/>
              <a:t> are you late?</a:t>
            </a:r>
          </a:p>
          <a:p>
            <a:pPr lvl="0"/>
            <a:r>
              <a:rPr lang="en-US" dirty="0"/>
              <a:t> Distance—   </a:t>
            </a:r>
            <a:r>
              <a:rPr lang="en-US" b="1" dirty="0"/>
              <a:t>How</a:t>
            </a:r>
            <a:r>
              <a:rPr lang="en-US" dirty="0"/>
              <a:t> far is the station from here?</a:t>
            </a:r>
          </a:p>
          <a:p>
            <a:pPr lvl="0"/>
            <a:r>
              <a:rPr lang="en-US" dirty="0"/>
              <a:t> Number—   </a:t>
            </a:r>
            <a:r>
              <a:rPr lang="en-US" b="1" dirty="0"/>
              <a:t>How</a:t>
            </a:r>
            <a:r>
              <a:rPr lang="en-US" dirty="0"/>
              <a:t> </a:t>
            </a:r>
            <a:r>
              <a:rPr lang="en-US" b="1" dirty="0"/>
              <a:t>many </a:t>
            </a:r>
            <a:r>
              <a:rPr lang="en-US" dirty="0"/>
              <a:t>friends are coming to the party?</a:t>
            </a:r>
          </a:p>
          <a:p>
            <a:pPr lvl="0"/>
            <a:r>
              <a:rPr lang="en-US" dirty="0"/>
              <a:t>Quantity—   </a:t>
            </a:r>
            <a:r>
              <a:rPr lang="en-US" b="1" dirty="0"/>
              <a:t>How</a:t>
            </a:r>
            <a:r>
              <a:rPr lang="en-US" dirty="0"/>
              <a:t> </a:t>
            </a:r>
            <a:r>
              <a:rPr lang="en-US" b="1" dirty="0"/>
              <a:t>much </a:t>
            </a:r>
            <a:r>
              <a:rPr lang="en-US" dirty="0"/>
              <a:t>water do you need? </a:t>
            </a:r>
          </a:p>
          <a:p>
            <a:r>
              <a:rPr lang="en-US" dirty="0"/>
              <a:t>J)  </a:t>
            </a:r>
            <a:r>
              <a:rPr lang="en-US" b="1" dirty="0"/>
              <a:t>General information- What is your name? / What do you do on   Sundays?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E578D-9BA3-4887-80B6-20493EDAE325}"/>
              </a:ext>
            </a:extLst>
          </p:cNvPr>
          <p:cNvSpPr>
            <a:spLocks noGrp="1"/>
          </p:cNvSpPr>
          <p:nvPr>
            <p:ph type="title"/>
          </p:nvPr>
        </p:nvSpPr>
        <p:spPr>
          <a:xfrm>
            <a:off x="457200" y="274638"/>
            <a:ext cx="8229600" cy="715962"/>
          </a:xfrm>
        </p:spPr>
        <p:txBody>
          <a:bodyPr>
            <a:normAutofit fontScale="90000"/>
          </a:bodyPr>
          <a:lstStyle/>
          <a:p>
            <a:endParaRPr lang="en-IN" dirty="0"/>
          </a:p>
        </p:txBody>
      </p:sp>
      <p:pic>
        <p:nvPicPr>
          <p:cNvPr id="5" name="Content Placeholder 4">
            <a:extLst>
              <a:ext uri="{FF2B5EF4-FFF2-40B4-BE49-F238E27FC236}">
                <a16:creationId xmlns:a16="http://schemas.microsoft.com/office/drawing/2014/main" id="{39B5D855-2CF9-442C-8F8A-267CBFC7616B}"/>
              </a:ext>
            </a:extLst>
          </p:cNvPr>
          <p:cNvPicPr>
            <a:picLocks noGrp="1" noChangeAspect="1"/>
          </p:cNvPicPr>
          <p:nvPr>
            <p:ph idx="1"/>
          </p:nvPr>
        </p:nvPicPr>
        <p:blipFill>
          <a:blip r:embed="rId2"/>
          <a:stretch>
            <a:fillRect/>
          </a:stretch>
        </p:blipFill>
        <p:spPr>
          <a:xfrm>
            <a:off x="1219200" y="1219200"/>
            <a:ext cx="6324600" cy="5181600"/>
          </a:xfrm>
        </p:spPr>
      </p:pic>
    </p:spTree>
    <p:extLst>
      <p:ext uri="{BB962C8B-B14F-4D97-AF65-F5344CB8AC3E}">
        <p14:creationId xmlns:p14="http://schemas.microsoft.com/office/powerpoint/2010/main" val="896235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7C0E1-8010-426C-87A9-982D0B107479}"/>
              </a:ext>
            </a:extLst>
          </p:cNvPr>
          <p:cNvSpPr>
            <a:spLocks noGrp="1"/>
          </p:cNvSpPr>
          <p:nvPr>
            <p:ph type="title"/>
          </p:nvPr>
        </p:nvSpPr>
        <p:spPr>
          <a:xfrm>
            <a:off x="457200" y="274638"/>
            <a:ext cx="8229600" cy="334962"/>
          </a:xfrm>
        </p:spPr>
        <p:txBody>
          <a:bodyPr>
            <a:normAutofit fontScale="90000"/>
          </a:bodyPr>
          <a:lstStyle/>
          <a:p>
            <a:endParaRPr lang="en-IN" dirty="0"/>
          </a:p>
        </p:txBody>
      </p:sp>
      <p:pic>
        <p:nvPicPr>
          <p:cNvPr id="5" name="Content Placeholder 4">
            <a:extLst>
              <a:ext uri="{FF2B5EF4-FFF2-40B4-BE49-F238E27FC236}">
                <a16:creationId xmlns:a16="http://schemas.microsoft.com/office/drawing/2014/main" id="{EB5200E4-A44E-49E3-A30B-257F2F007A4E}"/>
              </a:ext>
            </a:extLst>
          </p:cNvPr>
          <p:cNvPicPr>
            <a:picLocks noGrp="1" noChangeAspect="1"/>
          </p:cNvPicPr>
          <p:nvPr>
            <p:ph idx="1"/>
          </p:nvPr>
        </p:nvPicPr>
        <p:blipFill>
          <a:blip r:embed="rId2"/>
          <a:stretch>
            <a:fillRect/>
          </a:stretch>
        </p:blipFill>
        <p:spPr>
          <a:xfrm>
            <a:off x="228600" y="609600"/>
            <a:ext cx="8763000" cy="5867399"/>
          </a:xfrm>
        </p:spPr>
      </p:pic>
    </p:spTree>
    <p:extLst>
      <p:ext uri="{BB962C8B-B14F-4D97-AF65-F5344CB8AC3E}">
        <p14:creationId xmlns:p14="http://schemas.microsoft.com/office/powerpoint/2010/main" val="3898491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6A5C2-96DD-4E88-9A38-331A9A58F208}"/>
              </a:ext>
            </a:extLst>
          </p:cNvPr>
          <p:cNvSpPr>
            <a:spLocks noGrp="1"/>
          </p:cNvSpPr>
          <p:nvPr>
            <p:ph type="title"/>
          </p:nvPr>
        </p:nvSpPr>
        <p:spPr>
          <a:xfrm>
            <a:off x="457200" y="274638"/>
            <a:ext cx="8229600" cy="258762"/>
          </a:xfrm>
        </p:spPr>
        <p:txBody>
          <a:bodyPr>
            <a:normAutofit fontScale="90000"/>
          </a:bodyPr>
          <a:lstStyle/>
          <a:p>
            <a:endParaRPr lang="en-IN" dirty="0"/>
          </a:p>
        </p:txBody>
      </p:sp>
      <p:pic>
        <p:nvPicPr>
          <p:cNvPr id="5" name="Content Placeholder 4">
            <a:extLst>
              <a:ext uri="{FF2B5EF4-FFF2-40B4-BE49-F238E27FC236}">
                <a16:creationId xmlns:a16="http://schemas.microsoft.com/office/drawing/2014/main" id="{3893FDE5-75E9-4390-A141-B5C536A87513}"/>
              </a:ext>
            </a:extLst>
          </p:cNvPr>
          <p:cNvPicPr>
            <a:picLocks noGrp="1" noChangeAspect="1"/>
          </p:cNvPicPr>
          <p:nvPr>
            <p:ph idx="1"/>
          </p:nvPr>
        </p:nvPicPr>
        <p:blipFill>
          <a:blip r:embed="rId2"/>
          <a:stretch>
            <a:fillRect/>
          </a:stretch>
        </p:blipFill>
        <p:spPr>
          <a:xfrm>
            <a:off x="457200" y="685800"/>
            <a:ext cx="8229600" cy="5638800"/>
          </a:xfrm>
        </p:spPr>
      </p:pic>
    </p:spTree>
    <p:extLst>
      <p:ext uri="{BB962C8B-B14F-4D97-AF65-F5344CB8AC3E}">
        <p14:creationId xmlns:p14="http://schemas.microsoft.com/office/powerpoint/2010/main" val="1797102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D4A56-923D-4773-B2C3-F272A16025BE}"/>
              </a:ext>
            </a:extLst>
          </p:cNvPr>
          <p:cNvSpPr>
            <a:spLocks noGrp="1"/>
          </p:cNvSpPr>
          <p:nvPr>
            <p:ph type="title"/>
          </p:nvPr>
        </p:nvSpPr>
        <p:spPr>
          <a:xfrm>
            <a:off x="457200" y="274638"/>
            <a:ext cx="8229600" cy="457199"/>
          </a:xfrm>
        </p:spPr>
        <p:txBody>
          <a:bodyPr>
            <a:normAutofit fontScale="90000"/>
          </a:bodyPr>
          <a:lstStyle/>
          <a:p>
            <a:endParaRPr lang="en-IN" dirty="0"/>
          </a:p>
        </p:txBody>
      </p:sp>
      <p:pic>
        <p:nvPicPr>
          <p:cNvPr id="5" name="Content Placeholder 4">
            <a:extLst>
              <a:ext uri="{FF2B5EF4-FFF2-40B4-BE49-F238E27FC236}">
                <a16:creationId xmlns:a16="http://schemas.microsoft.com/office/drawing/2014/main" id="{14596F93-2233-4075-BFEE-FC807239D8D8}"/>
              </a:ext>
            </a:extLst>
          </p:cNvPr>
          <p:cNvPicPr>
            <a:picLocks noGrp="1" noChangeAspect="1"/>
          </p:cNvPicPr>
          <p:nvPr>
            <p:ph idx="1"/>
          </p:nvPr>
        </p:nvPicPr>
        <p:blipFill>
          <a:blip r:embed="rId2"/>
          <a:stretch>
            <a:fillRect/>
          </a:stretch>
        </p:blipFill>
        <p:spPr>
          <a:xfrm>
            <a:off x="533400" y="609600"/>
            <a:ext cx="8153400" cy="6096000"/>
          </a:xfrm>
        </p:spPr>
      </p:pic>
    </p:spTree>
    <p:extLst>
      <p:ext uri="{BB962C8B-B14F-4D97-AF65-F5344CB8AC3E}">
        <p14:creationId xmlns:p14="http://schemas.microsoft.com/office/powerpoint/2010/main" val="2332756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5E01B-F8E5-4DE6-803D-CE7399744F20}"/>
              </a:ext>
            </a:extLst>
          </p:cNvPr>
          <p:cNvSpPr>
            <a:spLocks noGrp="1"/>
          </p:cNvSpPr>
          <p:nvPr>
            <p:ph type="title"/>
          </p:nvPr>
        </p:nvSpPr>
        <p:spPr>
          <a:xfrm>
            <a:off x="457200" y="274638"/>
            <a:ext cx="8229600" cy="1020762"/>
          </a:xfrm>
        </p:spPr>
        <p:txBody>
          <a:bodyPr>
            <a:normAutofit fontScale="90000"/>
          </a:bodyPr>
          <a:lstStyle/>
          <a:p>
            <a:r>
              <a:rPr lang="en-US" sz="3600" dirty="0">
                <a:solidFill>
                  <a:srgbClr val="0070C0"/>
                </a:solidFill>
              </a:rPr>
              <a:t>What is the meaning of Functional English ?</a:t>
            </a:r>
            <a:endParaRPr lang="en-IN" sz="3600" dirty="0">
              <a:solidFill>
                <a:srgbClr val="0070C0"/>
              </a:solidFill>
            </a:endParaRPr>
          </a:p>
        </p:txBody>
      </p:sp>
      <p:sp>
        <p:nvSpPr>
          <p:cNvPr id="3" name="Content Placeholder 2">
            <a:extLst>
              <a:ext uri="{FF2B5EF4-FFF2-40B4-BE49-F238E27FC236}">
                <a16:creationId xmlns:a16="http://schemas.microsoft.com/office/drawing/2014/main" id="{C50B0A91-AE01-4F04-A097-10679447C31D}"/>
              </a:ext>
            </a:extLst>
          </p:cNvPr>
          <p:cNvSpPr>
            <a:spLocks noGrp="1"/>
          </p:cNvSpPr>
          <p:nvPr>
            <p:ph idx="1"/>
          </p:nvPr>
        </p:nvSpPr>
        <p:spPr/>
        <p:txBody>
          <a:bodyPr>
            <a:normAutofit lnSpcReduction="10000"/>
          </a:bodyPr>
          <a:lstStyle/>
          <a:p>
            <a:r>
              <a:rPr lang="en-US" b="0" i="0" dirty="0">
                <a:solidFill>
                  <a:srgbClr val="282829"/>
                </a:solidFill>
                <a:effectLst/>
                <a:latin typeface="-apple-system"/>
              </a:rPr>
              <a:t>Functional English can be understood as the usage of the English language which is specifically used to perform certain functions</a:t>
            </a:r>
          </a:p>
          <a:p>
            <a:r>
              <a:rPr lang="en-US" b="0" i="0" dirty="0">
                <a:solidFill>
                  <a:srgbClr val="202124"/>
                </a:solidFill>
                <a:effectLst/>
                <a:latin typeface="arial" panose="020B0604020202020204" pitchFamily="34" charset="0"/>
              </a:rPr>
              <a:t>Any </a:t>
            </a:r>
            <a:r>
              <a:rPr lang="en-US" b="1" i="0" dirty="0">
                <a:solidFill>
                  <a:srgbClr val="202124"/>
                </a:solidFill>
                <a:effectLst/>
                <a:latin typeface="arial" panose="020B0604020202020204" pitchFamily="34" charset="0"/>
              </a:rPr>
              <a:t>language</a:t>
            </a:r>
            <a:r>
              <a:rPr lang="en-US" b="0" i="0" dirty="0">
                <a:solidFill>
                  <a:srgbClr val="202124"/>
                </a:solidFill>
                <a:effectLst/>
                <a:latin typeface="arial" panose="020B0604020202020204" pitchFamily="34" charset="0"/>
              </a:rPr>
              <a:t> is determined by a number of factors, such as a social background, attitudes and origin of people.</a:t>
            </a:r>
          </a:p>
          <a:p>
            <a:r>
              <a:rPr lang="en-US" dirty="0"/>
              <a:t>Functional English equips students with the necessary knowledge, skills and understanding to use and apply English in everyday life</a:t>
            </a:r>
            <a:endParaRPr lang="en-IN" dirty="0"/>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A663D9B4-5CC9-4C55-AFA9-A78A8A24AA54}"/>
                  </a:ext>
                </a:extLst>
              </p:cNvPr>
              <p:cNvGraphicFramePr>
                <a:graphicFrameLocks noChangeAspect="1"/>
              </p:cNvGraphicFramePr>
              <p:nvPr>
                <p:extLst>
                  <p:ext uri="{D42A27DB-BD31-4B8C-83A1-F6EECF244321}">
                    <p14:modId xmlns:p14="http://schemas.microsoft.com/office/powerpoint/2010/main" val="2132294159"/>
                  </p:ext>
                </p:extLst>
              </p:nvPr>
            </p:nvGraphicFramePr>
            <p:xfrm>
              <a:off x="-1881554" y="3562350"/>
              <a:ext cx="2286000" cy="1714500"/>
            </p:xfrm>
            <a:graphic>
              <a:graphicData uri="http://schemas.microsoft.com/office/powerpoint/2016/slidezoom">
                <pslz:sldZm>
                  <pslz:sldZmObj sldId="285" cId="664152083">
                    <pslz:zmPr id="{F0DC065C-BD96-4A9D-BFCB-41C7DA5F5EC0}"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5" name="Slide Zoom 4">
                <a:hlinkClick r:id="rId3" action="ppaction://hlinksldjump"/>
                <a:extLst>
                  <a:ext uri="{FF2B5EF4-FFF2-40B4-BE49-F238E27FC236}">
                    <a16:creationId xmlns:a16="http://schemas.microsoft.com/office/drawing/2014/main" id="{A663D9B4-5CC9-4C55-AFA9-A78A8A24AA54}"/>
                  </a:ext>
                </a:extLst>
              </p:cNvPr>
              <p:cNvPicPr>
                <a:picLocks noGrp="1" noRot="1" noChangeAspect="1" noMove="1" noResize="1" noEditPoints="1" noAdjustHandles="1" noChangeArrowheads="1" noChangeShapeType="1"/>
              </p:cNvPicPr>
              <p:nvPr/>
            </p:nvPicPr>
            <p:blipFill>
              <a:blip r:embed="rId4"/>
              <a:stretch>
                <a:fillRect/>
              </a:stretch>
            </p:blipFill>
            <p:spPr>
              <a:xfrm>
                <a:off x="-1881554" y="3562350"/>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664152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395E4B-5BF7-453B-8282-43BD2B735003}"/>
              </a:ext>
            </a:extLst>
          </p:cNvPr>
          <p:cNvPicPr>
            <a:picLocks noChangeAspect="1"/>
          </p:cNvPicPr>
          <p:nvPr/>
        </p:nvPicPr>
        <p:blipFill>
          <a:blip r:embed="rId2"/>
          <a:stretch>
            <a:fillRect/>
          </a:stretch>
        </p:blipFill>
        <p:spPr>
          <a:xfrm>
            <a:off x="381000" y="381000"/>
            <a:ext cx="8382000" cy="5943600"/>
          </a:xfrm>
          <a:prstGeom prst="rect">
            <a:avLst/>
          </a:prstGeom>
        </p:spPr>
      </p:pic>
    </p:spTree>
    <p:extLst>
      <p:ext uri="{BB962C8B-B14F-4D97-AF65-F5344CB8AC3E}">
        <p14:creationId xmlns:p14="http://schemas.microsoft.com/office/powerpoint/2010/main" val="3069607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CEC4C2-A3C9-40F5-A47A-3214899256B1}"/>
              </a:ext>
            </a:extLst>
          </p:cNvPr>
          <p:cNvPicPr>
            <a:picLocks noChangeAspect="1"/>
          </p:cNvPicPr>
          <p:nvPr/>
        </p:nvPicPr>
        <p:blipFill>
          <a:blip r:embed="rId2"/>
          <a:stretch>
            <a:fillRect/>
          </a:stretch>
        </p:blipFill>
        <p:spPr>
          <a:xfrm>
            <a:off x="762000" y="685800"/>
            <a:ext cx="7848600" cy="5181600"/>
          </a:xfrm>
          <a:prstGeom prst="rect">
            <a:avLst/>
          </a:prstGeom>
        </p:spPr>
      </p:pic>
    </p:spTree>
    <p:extLst>
      <p:ext uri="{BB962C8B-B14F-4D97-AF65-F5344CB8AC3E}">
        <p14:creationId xmlns:p14="http://schemas.microsoft.com/office/powerpoint/2010/main" val="14328652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D9945A-D2A3-4F31-ADB3-886C1896E5F9}"/>
              </a:ext>
            </a:extLst>
          </p:cNvPr>
          <p:cNvPicPr>
            <a:picLocks noChangeAspect="1"/>
          </p:cNvPicPr>
          <p:nvPr/>
        </p:nvPicPr>
        <p:blipFill>
          <a:blip r:embed="rId2"/>
          <a:stretch>
            <a:fillRect/>
          </a:stretch>
        </p:blipFill>
        <p:spPr>
          <a:xfrm>
            <a:off x="762001" y="457200"/>
            <a:ext cx="7391400" cy="5638800"/>
          </a:xfrm>
          <a:prstGeom prst="rect">
            <a:avLst/>
          </a:prstGeom>
        </p:spPr>
      </p:pic>
    </p:spTree>
    <p:extLst>
      <p:ext uri="{BB962C8B-B14F-4D97-AF65-F5344CB8AC3E}">
        <p14:creationId xmlns:p14="http://schemas.microsoft.com/office/powerpoint/2010/main" val="1381003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F54D9A-E396-4508-8609-49DD787F7F11}"/>
              </a:ext>
            </a:extLst>
          </p:cNvPr>
          <p:cNvPicPr>
            <a:picLocks noChangeAspect="1"/>
          </p:cNvPicPr>
          <p:nvPr/>
        </p:nvPicPr>
        <p:blipFill>
          <a:blip r:embed="rId2"/>
          <a:stretch>
            <a:fillRect/>
          </a:stretch>
        </p:blipFill>
        <p:spPr>
          <a:xfrm>
            <a:off x="990600" y="533400"/>
            <a:ext cx="7467600" cy="5486399"/>
          </a:xfrm>
          <a:prstGeom prst="rect">
            <a:avLst/>
          </a:prstGeom>
        </p:spPr>
      </p:pic>
    </p:spTree>
    <p:extLst>
      <p:ext uri="{BB962C8B-B14F-4D97-AF65-F5344CB8AC3E}">
        <p14:creationId xmlns:p14="http://schemas.microsoft.com/office/powerpoint/2010/main" val="201014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A6FE288-70EA-4C7D-9C22-4AE5A0D0D12A}"/>
              </a:ext>
            </a:extLst>
          </p:cNvPr>
          <p:cNvGraphicFramePr>
            <a:graphicFrameLocks noGrp="1"/>
          </p:cNvGraphicFramePr>
          <p:nvPr>
            <p:ph idx="1"/>
            <p:extLst>
              <p:ext uri="{D42A27DB-BD31-4B8C-83A1-F6EECF244321}">
                <p14:modId xmlns:p14="http://schemas.microsoft.com/office/powerpoint/2010/main" val="4083514351"/>
              </p:ext>
            </p:extLst>
          </p:nvPr>
        </p:nvGraphicFramePr>
        <p:xfrm>
          <a:off x="990600" y="1219200"/>
          <a:ext cx="6934200" cy="4953000"/>
        </p:xfrm>
        <a:graphic>
          <a:graphicData uri="http://schemas.openxmlformats.org/drawingml/2006/table">
            <a:tbl>
              <a:tblPr/>
              <a:tblGrid>
                <a:gridCol w="3390900">
                  <a:extLst>
                    <a:ext uri="{9D8B030D-6E8A-4147-A177-3AD203B41FA5}">
                      <a16:colId xmlns:a16="http://schemas.microsoft.com/office/drawing/2014/main" val="1734783382"/>
                    </a:ext>
                  </a:extLst>
                </a:gridCol>
                <a:gridCol w="3543300">
                  <a:extLst>
                    <a:ext uri="{9D8B030D-6E8A-4147-A177-3AD203B41FA5}">
                      <a16:colId xmlns:a16="http://schemas.microsoft.com/office/drawing/2014/main" val="3238718477"/>
                    </a:ext>
                  </a:extLst>
                </a:gridCol>
              </a:tblGrid>
              <a:tr h="2854272">
                <a:tc>
                  <a:txBody>
                    <a:bodyPr/>
                    <a:lstStyle/>
                    <a:p>
                      <a:pPr algn="l" fontAlgn="base"/>
                      <a:r>
                        <a:rPr lang="en-US" b="1" dirty="0">
                          <a:effectLst/>
                        </a:rPr>
                        <a:t>A</a:t>
                      </a:r>
                      <a:endParaRPr lang="en-US" dirty="0">
                        <a:effectLst/>
                      </a:endParaRPr>
                    </a:p>
                    <a:p>
                      <a:pPr marL="285750" indent="-285750" algn="l" fontAlgn="base">
                        <a:buFont typeface="Arial" panose="020B0604020202020204" pitchFamily="34" charset="0"/>
                        <a:buChar char="•"/>
                      </a:pPr>
                      <a:r>
                        <a:rPr lang="en-US" dirty="0">
                          <a:effectLst/>
                        </a:rPr>
                        <a:t>How about starting with number five?</a:t>
                      </a:r>
                    </a:p>
                    <a:p>
                      <a:pPr marL="285750" indent="-285750" algn="l" fontAlgn="base">
                        <a:buFont typeface="Arial" panose="020B0604020202020204" pitchFamily="34" charset="0"/>
                        <a:buChar char="•"/>
                      </a:pPr>
                      <a:r>
                        <a:rPr lang="en-US" dirty="0">
                          <a:effectLst/>
                        </a:rPr>
                        <a:t>Let’s do this together.</a:t>
                      </a:r>
                    </a:p>
                    <a:p>
                      <a:pPr marL="285750" indent="-285750" algn="l" fontAlgn="base">
                        <a:buFont typeface="Arial" panose="020B0604020202020204" pitchFamily="34" charset="0"/>
                        <a:buChar char="•"/>
                      </a:pPr>
                      <a:r>
                        <a:rPr lang="en-US" dirty="0">
                          <a:effectLst/>
                        </a:rPr>
                        <a:t>Why don’t we ask one for the other groups?</a:t>
                      </a:r>
                    </a:p>
                  </a:txBody>
                  <a:tcPr marL="76200" marR="76200" marT="76200" marB="76200" anchor="ctr">
                    <a:lnL w="12700" cap="flat" cmpd="sng" algn="ctr">
                      <a:solidFill>
                        <a:srgbClr val="A0C7F7"/>
                      </a:solidFill>
                      <a:prstDash val="solid"/>
                      <a:round/>
                      <a:headEnd type="none" w="med" len="med"/>
                      <a:tailEnd type="none" w="med" len="med"/>
                    </a:lnL>
                    <a:lnR w="12700" cap="flat" cmpd="sng" algn="ctr">
                      <a:solidFill>
                        <a:srgbClr val="D0D3F7"/>
                      </a:solidFill>
                      <a:prstDash val="solid"/>
                      <a:round/>
                      <a:headEnd type="none" w="med" len="med"/>
                      <a:tailEnd type="none" w="med" len="med"/>
                    </a:lnR>
                    <a:lnT w="12700" cap="flat" cmpd="sng" algn="ctr">
                      <a:solidFill>
                        <a:srgbClr val="A0C7F7"/>
                      </a:solidFill>
                      <a:prstDash val="solid"/>
                      <a:round/>
                      <a:headEnd type="none" w="med" len="med"/>
                      <a:tailEnd type="none" w="med" len="med"/>
                    </a:lnT>
                    <a:lnB w="12700" cap="flat" cmpd="sng" algn="ctr">
                      <a:solidFill>
                        <a:srgbClr val="D0D3F7"/>
                      </a:solidFill>
                      <a:prstDash val="solid"/>
                      <a:round/>
                      <a:headEnd type="none" w="med" len="med"/>
                      <a:tailEnd type="none" w="med" len="med"/>
                    </a:lnB>
                  </a:tcPr>
                </a:tc>
                <a:tc>
                  <a:txBody>
                    <a:bodyPr/>
                    <a:lstStyle/>
                    <a:p>
                      <a:pPr marL="285750" indent="-285750" algn="l" fontAlgn="base">
                        <a:buFont typeface="Arial" panose="020B0604020202020204" pitchFamily="34" charset="0"/>
                        <a:buChar char="•"/>
                      </a:pPr>
                      <a:r>
                        <a:rPr lang="en-US" b="1" dirty="0">
                          <a:effectLst/>
                        </a:rPr>
                        <a:t>B</a:t>
                      </a:r>
                      <a:endParaRPr lang="en-US" dirty="0">
                        <a:effectLst/>
                      </a:endParaRPr>
                    </a:p>
                    <a:p>
                      <a:pPr marL="285750" indent="-285750" algn="l" fontAlgn="base">
                        <a:buFont typeface="Arial" panose="020B0604020202020204" pitchFamily="34" charset="0"/>
                        <a:buChar char="•"/>
                      </a:pPr>
                      <a:r>
                        <a:rPr lang="en-US" dirty="0">
                          <a:effectLst/>
                        </a:rPr>
                        <a:t>Can you give an example for number 4?</a:t>
                      </a:r>
                    </a:p>
                    <a:p>
                      <a:pPr marL="285750" indent="-285750" algn="l" fontAlgn="base">
                        <a:buFont typeface="Arial" panose="020B0604020202020204" pitchFamily="34" charset="0"/>
                        <a:buChar char="•"/>
                      </a:pPr>
                      <a:r>
                        <a:rPr lang="en-US" dirty="0">
                          <a:effectLst/>
                        </a:rPr>
                        <a:t>Can I use this word to talk about myself?</a:t>
                      </a:r>
                    </a:p>
                    <a:p>
                      <a:pPr marL="285750" indent="-285750" algn="l" fontAlgn="base">
                        <a:buFont typeface="Arial" panose="020B0604020202020204" pitchFamily="34" charset="0"/>
                        <a:buChar char="•"/>
                      </a:pPr>
                      <a:r>
                        <a:rPr lang="en-US" dirty="0">
                          <a:effectLst/>
                        </a:rPr>
                        <a:t>Does this mean the same thing?</a:t>
                      </a:r>
                    </a:p>
                  </a:txBody>
                  <a:tcPr marL="76200" marR="76200" marT="76200" marB="76200" anchor="ctr">
                    <a:lnL w="12700" cap="flat" cmpd="sng" algn="ctr">
                      <a:solidFill>
                        <a:srgbClr val="D0D3F7"/>
                      </a:solidFill>
                      <a:prstDash val="solid"/>
                      <a:round/>
                      <a:headEnd type="none" w="med" len="med"/>
                      <a:tailEnd type="none" w="med" len="med"/>
                    </a:lnL>
                    <a:lnR w="9525" cap="flat" cmpd="sng" algn="ctr">
                      <a:solidFill>
                        <a:srgbClr val="D0D3F7"/>
                      </a:solidFill>
                      <a:prstDash val="solid"/>
                      <a:round/>
                      <a:headEnd type="none" w="med" len="med"/>
                      <a:tailEnd type="none" w="med" len="med"/>
                    </a:lnR>
                    <a:lnT w="12700" cap="flat" cmpd="sng" algn="ctr">
                      <a:solidFill>
                        <a:srgbClr val="D0D3F7"/>
                      </a:solidFill>
                      <a:prstDash val="solid"/>
                      <a:round/>
                      <a:headEnd type="none" w="med" len="med"/>
                      <a:tailEnd type="none" w="med" len="med"/>
                    </a:lnT>
                    <a:lnB w="12700" cap="flat" cmpd="sng" algn="ctr">
                      <a:solidFill>
                        <a:srgbClr val="40DFF7"/>
                      </a:solidFill>
                      <a:prstDash val="solid"/>
                      <a:round/>
                      <a:headEnd type="none" w="med" len="med"/>
                      <a:tailEnd type="none" w="med" len="med"/>
                    </a:lnB>
                  </a:tcPr>
                </a:tc>
                <a:extLst>
                  <a:ext uri="{0D108BD9-81ED-4DB2-BD59-A6C34878D82A}">
                    <a16:rowId xmlns:a16="http://schemas.microsoft.com/office/drawing/2014/main" val="3844584260"/>
                  </a:ext>
                </a:extLst>
              </a:tr>
              <a:tr h="2098728">
                <a:tc>
                  <a:txBody>
                    <a:bodyPr/>
                    <a:lstStyle/>
                    <a:p>
                      <a:pPr algn="l" fontAlgn="base"/>
                      <a:r>
                        <a:rPr lang="en-US" b="1" dirty="0">
                          <a:effectLst/>
                        </a:rPr>
                        <a:t>C</a:t>
                      </a:r>
                      <a:endParaRPr lang="en-US" dirty="0">
                        <a:effectLst/>
                      </a:endParaRPr>
                    </a:p>
                    <a:p>
                      <a:pPr marL="285750" indent="-285750" algn="l" fontAlgn="base">
                        <a:buFont typeface="Arial" panose="020B0604020202020204" pitchFamily="34" charset="0"/>
                        <a:buChar char="•"/>
                      </a:pPr>
                      <a:r>
                        <a:rPr lang="en-US" dirty="0">
                          <a:effectLst/>
                        </a:rPr>
                        <a:t>It’s great to see you again.</a:t>
                      </a:r>
                    </a:p>
                    <a:p>
                      <a:pPr marL="285750" indent="-285750" algn="l" fontAlgn="base">
                        <a:buFont typeface="Arial" panose="020B0604020202020204" pitchFamily="34" charset="0"/>
                        <a:buChar char="•"/>
                      </a:pPr>
                      <a:r>
                        <a:rPr lang="en-US" dirty="0">
                          <a:effectLst/>
                        </a:rPr>
                        <a:t>How are you?</a:t>
                      </a:r>
                    </a:p>
                    <a:p>
                      <a:pPr marL="285750" indent="-285750" algn="l" fontAlgn="base">
                        <a:buFont typeface="Arial" panose="020B0604020202020204" pitchFamily="34" charset="0"/>
                        <a:buChar char="•"/>
                      </a:pPr>
                      <a:r>
                        <a:rPr lang="en-US" dirty="0">
                          <a:effectLst/>
                        </a:rPr>
                        <a:t>Good morning.</a:t>
                      </a:r>
                    </a:p>
                  </a:txBody>
                  <a:tcPr marL="76200" marR="76200" marT="76200" marB="76200" anchor="ctr">
                    <a:lnL w="12700" cap="flat" cmpd="sng" algn="ctr">
                      <a:solidFill>
                        <a:srgbClr val="D0D3F7"/>
                      </a:solidFill>
                      <a:prstDash val="solid"/>
                      <a:round/>
                      <a:headEnd type="none" w="med" len="med"/>
                      <a:tailEnd type="none" w="med" len="med"/>
                    </a:lnL>
                    <a:lnR w="12700" cap="flat" cmpd="sng" algn="ctr">
                      <a:solidFill>
                        <a:srgbClr val="40DFF7"/>
                      </a:solidFill>
                      <a:prstDash val="solid"/>
                      <a:round/>
                      <a:headEnd type="none" w="med" len="med"/>
                      <a:tailEnd type="none" w="med" len="med"/>
                    </a:lnR>
                    <a:lnT w="12700" cap="flat" cmpd="sng" algn="ctr">
                      <a:solidFill>
                        <a:srgbClr val="D0D3F7"/>
                      </a:solidFill>
                      <a:prstDash val="solid"/>
                      <a:round/>
                      <a:headEnd type="none" w="med" len="med"/>
                      <a:tailEnd type="none" w="med" len="med"/>
                    </a:lnT>
                    <a:lnB w="9525" cap="flat" cmpd="sng" algn="ctr">
                      <a:solidFill>
                        <a:srgbClr val="D0D3F7"/>
                      </a:solidFill>
                      <a:prstDash val="solid"/>
                      <a:round/>
                      <a:headEnd type="none" w="med" len="med"/>
                      <a:tailEnd type="none" w="med" len="med"/>
                    </a:lnB>
                  </a:tcPr>
                </a:tc>
                <a:tc>
                  <a:txBody>
                    <a:bodyPr/>
                    <a:lstStyle/>
                    <a:p>
                      <a:pPr algn="l" fontAlgn="base"/>
                      <a:r>
                        <a:rPr lang="en-US" b="1" dirty="0">
                          <a:effectLst/>
                        </a:rPr>
                        <a:t>D</a:t>
                      </a:r>
                      <a:endParaRPr lang="en-US" dirty="0">
                        <a:effectLst/>
                      </a:endParaRPr>
                    </a:p>
                    <a:p>
                      <a:pPr marL="285750" indent="-285750" algn="l" fontAlgn="base">
                        <a:buFont typeface="Arial" panose="020B0604020202020204" pitchFamily="34" charset="0"/>
                        <a:buChar char="•"/>
                      </a:pPr>
                      <a:r>
                        <a:rPr lang="en-US" dirty="0">
                          <a:effectLst/>
                        </a:rPr>
                        <a:t>My answer’s the same as yours.</a:t>
                      </a:r>
                    </a:p>
                    <a:p>
                      <a:pPr marL="285750" indent="-285750" algn="l" fontAlgn="base">
                        <a:buFont typeface="Arial" panose="020B0604020202020204" pitchFamily="34" charset="0"/>
                        <a:buChar char="•"/>
                      </a:pPr>
                      <a:r>
                        <a:rPr lang="en-US" dirty="0">
                          <a:effectLst/>
                        </a:rPr>
                        <a:t>Yes, that’s right.</a:t>
                      </a:r>
                    </a:p>
                    <a:p>
                      <a:pPr marL="285750" indent="-285750" algn="l" fontAlgn="base">
                        <a:buFont typeface="Arial" panose="020B0604020202020204" pitchFamily="34" charset="0"/>
                        <a:buChar char="•"/>
                      </a:pPr>
                      <a:r>
                        <a:rPr lang="en-US" dirty="0">
                          <a:effectLst/>
                        </a:rPr>
                        <a:t>That’s my opinion, too.</a:t>
                      </a:r>
                    </a:p>
                  </a:txBody>
                  <a:tcPr marL="76200" marR="76200" marT="76200" marB="76200" anchor="ctr">
                    <a:lnL w="12700" cap="flat" cmpd="sng" algn="ctr">
                      <a:solidFill>
                        <a:srgbClr val="40DFF7"/>
                      </a:solidFill>
                      <a:prstDash val="solid"/>
                      <a:round/>
                      <a:headEnd type="none" w="med" len="med"/>
                      <a:tailEnd type="none" w="med" len="med"/>
                    </a:lnL>
                    <a:lnR w="9525" cap="flat" cmpd="sng" algn="ctr">
                      <a:solidFill>
                        <a:srgbClr val="40DFF7"/>
                      </a:solidFill>
                      <a:prstDash val="solid"/>
                      <a:round/>
                      <a:headEnd type="none" w="med" len="med"/>
                      <a:tailEnd type="none" w="med" len="med"/>
                    </a:lnR>
                    <a:lnT w="12700" cap="flat" cmpd="sng" algn="ctr">
                      <a:solidFill>
                        <a:srgbClr val="40DFF7"/>
                      </a:solidFill>
                      <a:prstDash val="solid"/>
                      <a:round/>
                      <a:headEnd type="none" w="med" len="med"/>
                      <a:tailEnd type="none" w="med" len="med"/>
                    </a:lnT>
                    <a:lnB w="9525" cap="flat" cmpd="sng" algn="ctr">
                      <a:solidFill>
                        <a:srgbClr val="40DFF7"/>
                      </a:solidFill>
                      <a:prstDash val="solid"/>
                      <a:round/>
                      <a:headEnd type="none" w="med" len="med"/>
                      <a:tailEnd type="none" w="med" len="med"/>
                    </a:lnB>
                  </a:tcPr>
                </a:tc>
                <a:extLst>
                  <a:ext uri="{0D108BD9-81ED-4DB2-BD59-A6C34878D82A}">
                    <a16:rowId xmlns:a16="http://schemas.microsoft.com/office/drawing/2014/main" val="3927103451"/>
                  </a:ext>
                </a:extLst>
              </a:tr>
            </a:tbl>
          </a:graphicData>
        </a:graphic>
      </p:graphicFrame>
      <p:sp>
        <p:nvSpPr>
          <p:cNvPr id="6" name="Rectangle 1">
            <a:extLst>
              <a:ext uri="{FF2B5EF4-FFF2-40B4-BE49-F238E27FC236}">
                <a16:creationId xmlns:a16="http://schemas.microsoft.com/office/drawing/2014/main" id="{D963023C-0835-4D74-B7ED-EEE18C4E6F4B}"/>
              </a:ext>
            </a:extLst>
          </p:cNvPr>
          <p:cNvSpPr>
            <a:spLocks noGrp="1" noChangeArrowheads="1"/>
          </p:cNvSpPr>
          <p:nvPr>
            <p:ph type="title"/>
          </p:nvPr>
        </p:nvSpPr>
        <p:spPr bwMode="auto">
          <a:xfrm>
            <a:off x="457200" y="431820"/>
            <a:ext cx="84582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7A7A7A"/>
                </a:solidFill>
                <a:effectLst/>
                <a:latin typeface="Roboto"/>
              </a:rPr>
              <a:t>The table below contains sets of exponents A-D. Each of them conveys one function of students’ language. Which function is conveyed by each set?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639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88988-3CCB-454F-BAF5-105910EC66D2}"/>
              </a:ext>
            </a:extLst>
          </p:cNvPr>
          <p:cNvSpPr>
            <a:spLocks noGrp="1"/>
          </p:cNvSpPr>
          <p:nvPr>
            <p:ph type="title"/>
          </p:nvPr>
        </p:nvSpPr>
        <p:spPr>
          <a:xfrm>
            <a:off x="457200" y="274638"/>
            <a:ext cx="8229600" cy="63976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8633DB45-811C-4B5A-97B2-B558835E9B6E}"/>
              </a:ext>
            </a:extLst>
          </p:cNvPr>
          <p:cNvSpPr>
            <a:spLocks noGrp="1"/>
          </p:cNvSpPr>
          <p:nvPr>
            <p:ph idx="1"/>
          </p:nvPr>
        </p:nvSpPr>
        <p:spPr>
          <a:xfrm>
            <a:off x="457200" y="1066800"/>
            <a:ext cx="8229600" cy="5059363"/>
          </a:xfrm>
        </p:spPr>
        <p:txBody>
          <a:bodyPr>
            <a:normAutofit fontScale="92500" lnSpcReduction="10000"/>
          </a:bodyPr>
          <a:lstStyle/>
          <a:p>
            <a:pPr algn="l" fontAlgn="base"/>
            <a:r>
              <a:rPr lang="en-US" sz="2600" b="1" i="0" dirty="0">
                <a:solidFill>
                  <a:srgbClr val="FF0000"/>
                </a:solidFill>
                <a:effectLst/>
                <a:latin typeface="Calibri Light" panose="020F0302020204030204" pitchFamily="34" charset="0"/>
                <a:cs typeface="Calibri Light" panose="020F0302020204030204" pitchFamily="34" charset="0"/>
              </a:rPr>
              <a:t>Given below are examples of student language. There are eight. Which function does each of the examples show</a:t>
            </a:r>
            <a:r>
              <a:rPr lang="en-US" b="1" i="0" dirty="0">
                <a:solidFill>
                  <a:srgbClr val="7A7A7A"/>
                </a:solidFill>
                <a:effectLst/>
                <a:latin typeface="Roboto"/>
              </a:rPr>
              <a:t>?</a:t>
            </a:r>
            <a:endParaRPr lang="en-US" b="0" i="0" dirty="0">
              <a:solidFill>
                <a:srgbClr val="7A7A7A"/>
              </a:solidFill>
              <a:effectLst/>
              <a:latin typeface="Roboto"/>
            </a:endParaRPr>
          </a:p>
          <a:p>
            <a:pPr algn="l" fontAlgn="base">
              <a:buFont typeface="+mj-lt"/>
              <a:buAutoNum type="arabicPeriod"/>
            </a:pPr>
            <a:r>
              <a:rPr lang="en-US" b="0" i="0" dirty="0">
                <a:solidFill>
                  <a:srgbClr val="7A7A7A"/>
                </a:solidFill>
                <a:effectLst/>
                <a:latin typeface="Roboto"/>
              </a:rPr>
              <a:t>Hi!</a:t>
            </a:r>
          </a:p>
          <a:p>
            <a:pPr algn="l" fontAlgn="base">
              <a:buFont typeface="+mj-lt"/>
              <a:buAutoNum type="arabicPeriod"/>
            </a:pPr>
            <a:r>
              <a:rPr lang="en-US" b="0" i="0" dirty="0">
                <a:solidFill>
                  <a:srgbClr val="7A7A7A"/>
                </a:solidFill>
                <a:effectLst/>
                <a:latin typeface="Roboto"/>
              </a:rPr>
              <a:t>Could you say that again, please?</a:t>
            </a:r>
          </a:p>
          <a:p>
            <a:pPr algn="l" fontAlgn="base">
              <a:buFont typeface="+mj-lt"/>
              <a:buAutoNum type="arabicPeriod"/>
            </a:pPr>
            <a:r>
              <a:rPr lang="en-US" b="0" i="0" dirty="0">
                <a:solidFill>
                  <a:srgbClr val="7A7A7A"/>
                </a:solidFill>
                <a:effectLst/>
                <a:latin typeface="Roboto"/>
              </a:rPr>
              <a:t>I haven’t got the same answer.</a:t>
            </a:r>
          </a:p>
          <a:p>
            <a:pPr algn="l" fontAlgn="base">
              <a:buFont typeface="+mj-lt"/>
              <a:buAutoNum type="arabicPeriod"/>
            </a:pPr>
            <a:r>
              <a:rPr lang="en-US" b="0" i="0" dirty="0">
                <a:solidFill>
                  <a:srgbClr val="7A7A7A"/>
                </a:solidFill>
                <a:effectLst/>
                <a:latin typeface="Roboto"/>
              </a:rPr>
              <a:t>See you later.</a:t>
            </a:r>
          </a:p>
          <a:p>
            <a:pPr algn="l" fontAlgn="base">
              <a:buFont typeface="+mj-lt"/>
              <a:buAutoNum type="arabicPeriod"/>
            </a:pPr>
            <a:r>
              <a:rPr lang="en-US" b="0" i="0" dirty="0">
                <a:solidFill>
                  <a:srgbClr val="7A7A7A"/>
                </a:solidFill>
                <a:effectLst/>
                <a:latin typeface="Roboto"/>
              </a:rPr>
              <a:t>Is it page 10 or page 50?</a:t>
            </a:r>
          </a:p>
          <a:p>
            <a:pPr algn="l" fontAlgn="base">
              <a:buFont typeface="+mj-lt"/>
              <a:buAutoNum type="arabicPeriod"/>
            </a:pPr>
            <a:r>
              <a:rPr lang="en-US" b="0" i="0" dirty="0">
                <a:solidFill>
                  <a:srgbClr val="7A7A7A"/>
                </a:solidFill>
                <a:effectLst/>
                <a:latin typeface="Roboto"/>
              </a:rPr>
              <a:t>Well, I guess this is the best answer.</a:t>
            </a:r>
          </a:p>
          <a:p>
            <a:pPr algn="l" fontAlgn="base">
              <a:buFont typeface="+mj-lt"/>
              <a:buAutoNum type="arabicPeriod"/>
            </a:pPr>
            <a:r>
              <a:rPr lang="en-US" b="0" i="0" dirty="0">
                <a:solidFill>
                  <a:srgbClr val="7A7A7A"/>
                </a:solidFill>
                <a:effectLst/>
                <a:latin typeface="Roboto"/>
              </a:rPr>
              <a:t>Yes, I agree with you.</a:t>
            </a:r>
          </a:p>
          <a:p>
            <a:pPr algn="l" fontAlgn="base">
              <a:buFont typeface="+mj-lt"/>
              <a:buAutoNum type="arabicPeriod"/>
            </a:pPr>
            <a:r>
              <a:rPr lang="en-US" b="0" i="0" dirty="0">
                <a:solidFill>
                  <a:srgbClr val="7A7A7A"/>
                </a:solidFill>
                <a:effectLst/>
                <a:latin typeface="Roboto"/>
              </a:rPr>
              <a:t>What do you say?</a:t>
            </a:r>
          </a:p>
          <a:p>
            <a:endParaRPr lang="en-IN" dirty="0"/>
          </a:p>
        </p:txBody>
      </p:sp>
    </p:spTree>
    <p:extLst>
      <p:ext uri="{BB962C8B-B14F-4D97-AF65-F5344CB8AC3E}">
        <p14:creationId xmlns:p14="http://schemas.microsoft.com/office/powerpoint/2010/main" val="1584981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EB5222-B073-42F0-B73D-CAA943CA3D77}"/>
              </a:ext>
            </a:extLst>
          </p:cNvPr>
          <p:cNvSpPr txBox="1"/>
          <p:nvPr/>
        </p:nvSpPr>
        <p:spPr>
          <a:xfrm>
            <a:off x="1371600" y="1859340"/>
            <a:ext cx="6477000" cy="4154984"/>
          </a:xfrm>
          <a:prstGeom prst="rect">
            <a:avLst/>
          </a:prstGeom>
          <a:noFill/>
        </p:spPr>
        <p:txBody>
          <a:bodyPr wrap="square">
            <a:spAutoFit/>
          </a:bodyPr>
          <a:lstStyle/>
          <a:p>
            <a:pPr marL="285750" indent="-285750" algn="l">
              <a:buFont typeface="Wingdings" panose="05000000000000000000" pitchFamily="2" charset="2"/>
              <a:buChar char="§"/>
            </a:pPr>
            <a:r>
              <a:rPr lang="en-US" sz="2400" b="1" i="0" dirty="0">
                <a:solidFill>
                  <a:srgbClr val="333333"/>
                </a:solidFill>
                <a:effectLst/>
                <a:latin typeface="PT Sans"/>
              </a:rPr>
              <a:t>Functional Language</a:t>
            </a:r>
          </a:p>
          <a:p>
            <a:pPr marL="285750" indent="-285750" algn="l">
              <a:buFont typeface="Wingdings" panose="05000000000000000000" pitchFamily="2" charset="2"/>
              <a:buChar char="§"/>
            </a:pPr>
            <a:r>
              <a:rPr lang="en-US" sz="2400" b="0" i="0" dirty="0">
                <a:solidFill>
                  <a:srgbClr val="333333"/>
                </a:solidFill>
                <a:effectLst/>
                <a:latin typeface="PT Serif"/>
              </a:rPr>
              <a:t>"</a:t>
            </a:r>
            <a:r>
              <a:rPr lang="en-US" sz="2400" b="1" i="0" dirty="0">
                <a:solidFill>
                  <a:srgbClr val="333333"/>
                </a:solidFill>
                <a:effectLst/>
                <a:latin typeface="PT Serif"/>
              </a:rPr>
              <a:t>Functional language" is language that we use to perform various "functions" such as </a:t>
            </a:r>
            <a:r>
              <a:rPr lang="en-US" sz="2400" b="1" i="1" dirty="0">
                <a:solidFill>
                  <a:srgbClr val="333333"/>
                </a:solidFill>
                <a:effectLst/>
                <a:latin typeface="PT Serif"/>
              </a:rPr>
              <a:t>giving advice</a:t>
            </a:r>
            <a:r>
              <a:rPr lang="en-US" sz="2400" b="1" i="0" dirty="0">
                <a:solidFill>
                  <a:srgbClr val="333333"/>
                </a:solidFill>
                <a:effectLst/>
                <a:latin typeface="PT Serif"/>
              </a:rPr>
              <a:t> or </a:t>
            </a:r>
            <a:r>
              <a:rPr lang="en-US" sz="2400" b="1" i="1" dirty="0">
                <a:solidFill>
                  <a:srgbClr val="333333"/>
                </a:solidFill>
                <a:effectLst/>
                <a:latin typeface="PT Serif"/>
              </a:rPr>
              <a:t>apologizing</a:t>
            </a:r>
            <a:r>
              <a:rPr lang="en-US" sz="2400" b="0" i="0" dirty="0">
                <a:solidFill>
                  <a:srgbClr val="333333"/>
                </a:solidFill>
                <a:effectLst/>
                <a:latin typeface="PT Serif"/>
              </a:rPr>
              <a:t>. </a:t>
            </a:r>
          </a:p>
          <a:p>
            <a:pPr marL="285750" indent="-285750" algn="l">
              <a:buFont typeface="Wingdings" panose="05000000000000000000" pitchFamily="2" charset="2"/>
              <a:buChar char="§"/>
            </a:pPr>
            <a:r>
              <a:rPr lang="en-US" sz="2400" b="0" i="0" dirty="0">
                <a:solidFill>
                  <a:srgbClr val="333333"/>
                </a:solidFill>
                <a:effectLst/>
                <a:latin typeface="PT Serif"/>
              </a:rPr>
              <a:t>Functional language typically uses fixed expressions for each function–for example "if I were you" or "my suggestion is" in giving advice, and "it was my fault" or "please forgive me" in apologizing.</a:t>
            </a:r>
          </a:p>
          <a:p>
            <a:pPr marL="285750" indent="-285750" algn="l">
              <a:buFont typeface="Wingdings" panose="05000000000000000000" pitchFamily="2" charset="2"/>
              <a:buChar char="§"/>
            </a:pPr>
            <a:r>
              <a:rPr lang="en-US" sz="2400" b="0" i="0" dirty="0">
                <a:solidFill>
                  <a:srgbClr val="333333"/>
                </a:solidFill>
                <a:effectLst/>
                <a:latin typeface="PT Serif"/>
              </a:rPr>
              <a:t>These pages list common expressions for each function, graded by level.</a:t>
            </a:r>
            <a:endParaRPr lang="en-IN" sz="2400" dirty="0"/>
          </a:p>
        </p:txBody>
      </p:sp>
    </p:spTree>
    <p:extLst>
      <p:ext uri="{BB962C8B-B14F-4D97-AF65-F5344CB8AC3E}">
        <p14:creationId xmlns:p14="http://schemas.microsoft.com/office/powerpoint/2010/main" val="720476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E7E922-609A-4660-BC3F-37523AFB179F}"/>
              </a:ext>
            </a:extLst>
          </p:cNvPr>
          <p:cNvSpPr txBox="1"/>
          <p:nvPr/>
        </p:nvSpPr>
        <p:spPr>
          <a:xfrm>
            <a:off x="1066800" y="612845"/>
            <a:ext cx="6934200" cy="7478970"/>
          </a:xfrm>
          <a:prstGeom prst="rect">
            <a:avLst/>
          </a:prstGeom>
          <a:noFill/>
        </p:spPr>
        <p:txBody>
          <a:bodyPr wrap="square">
            <a:spAutoFit/>
          </a:bodyPr>
          <a:lstStyle/>
          <a:p>
            <a:pPr algn="l">
              <a:buFont typeface="Arial" panose="020B0604020202020204" pitchFamily="34" charset="0"/>
              <a:buChar char="•"/>
            </a:pPr>
            <a:r>
              <a:rPr lang="en-US" sz="2400" b="0" i="0" u="sng" dirty="0">
                <a:solidFill>
                  <a:srgbClr val="993300"/>
                </a:solidFill>
                <a:effectLst/>
                <a:latin typeface="PT Serif"/>
                <a:hlinkClick r:id="rId2"/>
              </a:rPr>
              <a:t>Giving Advice</a:t>
            </a:r>
            <a:br>
              <a:rPr lang="en-US" sz="2400" b="0" i="0" dirty="0">
                <a:solidFill>
                  <a:srgbClr val="333333"/>
                </a:solidFill>
                <a:effectLst/>
                <a:latin typeface="PT Serif"/>
              </a:rPr>
            </a:br>
            <a:r>
              <a:rPr lang="en-US" sz="2400" b="0" i="1" dirty="0">
                <a:solidFill>
                  <a:srgbClr val="333333"/>
                </a:solidFill>
                <a:effectLst/>
                <a:latin typeface="PT Serif"/>
              </a:rPr>
              <a:t>if I were you, my suggestion is...</a:t>
            </a:r>
            <a:endParaRPr lang="en-US" sz="2400" b="0" i="0" dirty="0">
              <a:solidFill>
                <a:srgbClr val="333333"/>
              </a:solidFill>
              <a:effectLst/>
              <a:latin typeface="PT Serif"/>
            </a:endParaRPr>
          </a:p>
          <a:p>
            <a:pPr algn="l">
              <a:buFont typeface="Arial" panose="020B0604020202020204" pitchFamily="34" charset="0"/>
              <a:buChar char="•"/>
            </a:pPr>
            <a:r>
              <a:rPr lang="en-US" sz="2400" b="0" i="0" u="sng" dirty="0">
                <a:solidFill>
                  <a:srgbClr val="993300"/>
                </a:solidFill>
                <a:effectLst/>
                <a:latin typeface="PT Serif"/>
                <a:hlinkClick r:id="rId3"/>
              </a:rPr>
              <a:t>Making Requests</a:t>
            </a:r>
            <a:br>
              <a:rPr lang="en-US" sz="2400" b="0" i="0" dirty="0">
                <a:solidFill>
                  <a:srgbClr val="333333"/>
                </a:solidFill>
                <a:effectLst/>
                <a:latin typeface="PT Serif"/>
              </a:rPr>
            </a:br>
            <a:r>
              <a:rPr lang="en-US" sz="2400" b="0" i="1" dirty="0">
                <a:solidFill>
                  <a:srgbClr val="333333"/>
                </a:solidFill>
                <a:effectLst/>
                <a:latin typeface="PT Serif"/>
              </a:rPr>
              <a:t>can I, may I ask, I'd like to request...</a:t>
            </a:r>
            <a:endParaRPr lang="en-US" sz="2400" b="0" i="0" dirty="0">
              <a:solidFill>
                <a:srgbClr val="333333"/>
              </a:solidFill>
              <a:effectLst/>
              <a:latin typeface="PT Serif"/>
            </a:endParaRPr>
          </a:p>
          <a:p>
            <a:pPr algn="l">
              <a:buFont typeface="Arial" panose="020B0604020202020204" pitchFamily="34" charset="0"/>
              <a:buChar char="•"/>
            </a:pPr>
            <a:r>
              <a:rPr lang="en-US" sz="2400" b="0" i="0" u="sng" dirty="0">
                <a:solidFill>
                  <a:srgbClr val="993300"/>
                </a:solidFill>
                <a:effectLst/>
                <a:latin typeface="PT Serif"/>
                <a:hlinkClick r:id="rId4"/>
              </a:rPr>
              <a:t>Apologizing</a:t>
            </a:r>
            <a:br>
              <a:rPr lang="en-US" sz="2400" b="0" i="0" dirty="0">
                <a:solidFill>
                  <a:srgbClr val="333333"/>
                </a:solidFill>
                <a:effectLst/>
                <a:latin typeface="PT Serif"/>
              </a:rPr>
            </a:br>
            <a:r>
              <a:rPr lang="en-US" sz="2400" b="0" i="1" dirty="0">
                <a:solidFill>
                  <a:srgbClr val="333333"/>
                </a:solidFill>
                <a:effectLst/>
                <a:latin typeface="PT Serif"/>
              </a:rPr>
              <a:t>it was my fault, please forgive me...</a:t>
            </a:r>
            <a:endParaRPr lang="en-US" sz="2400" b="0" i="0" dirty="0">
              <a:solidFill>
                <a:srgbClr val="333333"/>
              </a:solidFill>
              <a:effectLst/>
              <a:latin typeface="PT Serif"/>
            </a:endParaRPr>
          </a:p>
          <a:p>
            <a:pPr algn="l">
              <a:buFont typeface="Arial" panose="020B0604020202020204" pitchFamily="34" charset="0"/>
              <a:buChar char="•"/>
            </a:pPr>
            <a:r>
              <a:rPr lang="en-US" sz="2400" b="0" i="0" u="sng" dirty="0">
                <a:solidFill>
                  <a:srgbClr val="993300"/>
                </a:solidFill>
                <a:effectLst/>
                <a:latin typeface="PT Serif"/>
                <a:hlinkClick r:id="rId5"/>
              </a:rPr>
              <a:t>Giving Bad News</a:t>
            </a:r>
            <a:br>
              <a:rPr lang="en-US" sz="2400" b="0" i="0" dirty="0">
                <a:solidFill>
                  <a:srgbClr val="333333"/>
                </a:solidFill>
                <a:effectLst/>
                <a:latin typeface="PT Serif"/>
              </a:rPr>
            </a:br>
            <a:r>
              <a:rPr lang="en-US" sz="2400" b="0" i="1" dirty="0">
                <a:solidFill>
                  <a:srgbClr val="333333"/>
                </a:solidFill>
                <a:effectLst/>
                <a:latin typeface="PT Serif"/>
              </a:rPr>
              <a:t>I'm sorry to say, I tried my best but...</a:t>
            </a:r>
            <a:endParaRPr lang="en-US" sz="2400" b="0" i="0" dirty="0">
              <a:solidFill>
                <a:srgbClr val="333333"/>
              </a:solidFill>
              <a:effectLst/>
              <a:latin typeface="PT Serif"/>
            </a:endParaRPr>
          </a:p>
          <a:p>
            <a:pPr algn="l">
              <a:buFont typeface="Arial" panose="020B0604020202020204" pitchFamily="34" charset="0"/>
              <a:buChar char="•"/>
            </a:pPr>
            <a:r>
              <a:rPr lang="en-US" sz="2400" b="0" i="0" u="sng" dirty="0">
                <a:solidFill>
                  <a:srgbClr val="993300"/>
                </a:solidFill>
                <a:effectLst/>
                <a:latin typeface="PT Serif"/>
                <a:hlinkClick r:id="rId6"/>
              </a:rPr>
              <a:t>Agreeing</a:t>
            </a:r>
            <a:br>
              <a:rPr lang="en-US" sz="2400" b="0" i="0" dirty="0">
                <a:solidFill>
                  <a:srgbClr val="333333"/>
                </a:solidFill>
                <a:effectLst/>
                <a:latin typeface="PT Serif"/>
              </a:rPr>
            </a:br>
            <a:r>
              <a:rPr lang="en-US" sz="2400" b="0" i="1" dirty="0">
                <a:solidFill>
                  <a:srgbClr val="333333"/>
                </a:solidFill>
                <a:effectLst/>
                <a:latin typeface="PT Serif"/>
              </a:rPr>
              <a:t>you're right, I feel the same way...</a:t>
            </a:r>
            <a:endParaRPr lang="en-US" sz="2400" b="0" i="0" dirty="0">
              <a:solidFill>
                <a:srgbClr val="333333"/>
              </a:solidFill>
              <a:effectLst/>
              <a:latin typeface="PT Serif"/>
            </a:endParaRPr>
          </a:p>
          <a:p>
            <a:pPr algn="l">
              <a:buFont typeface="Arial" panose="020B0604020202020204" pitchFamily="34" charset="0"/>
              <a:buChar char="•"/>
            </a:pPr>
            <a:r>
              <a:rPr lang="en-US" sz="2400" b="0" i="0" u="sng" dirty="0">
                <a:solidFill>
                  <a:srgbClr val="993300"/>
                </a:solidFill>
                <a:effectLst/>
                <a:latin typeface="PT Serif"/>
                <a:hlinkClick r:id="rId7"/>
              </a:rPr>
              <a:t>Disagreeing</a:t>
            </a:r>
            <a:br>
              <a:rPr lang="en-US" sz="2400" b="0" i="0" dirty="0">
                <a:solidFill>
                  <a:srgbClr val="333333"/>
                </a:solidFill>
                <a:effectLst/>
                <a:latin typeface="PT Serif"/>
              </a:rPr>
            </a:br>
            <a:r>
              <a:rPr lang="en-US" sz="2400" b="0" i="1" dirty="0">
                <a:solidFill>
                  <a:srgbClr val="333333"/>
                </a:solidFill>
                <a:effectLst/>
                <a:latin typeface="PT Serif"/>
              </a:rPr>
              <a:t>I don't really agree, but what about...</a:t>
            </a:r>
            <a:endParaRPr lang="en-US" sz="2400" b="0" i="0" dirty="0">
              <a:solidFill>
                <a:srgbClr val="333333"/>
              </a:solidFill>
              <a:effectLst/>
              <a:latin typeface="PT Serif"/>
            </a:endParaRPr>
          </a:p>
          <a:p>
            <a:pPr algn="l">
              <a:buFont typeface="Arial" panose="020B0604020202020204" pitchFamily="34" charset="0"/>
              <a:buChar char="•"/>
            </a:pPr>
            <a:r>
              <a:rPr lang="en-US" sz="2400" b="0" i="0" u="sng" dirty="0">
                <a:solidFill>
                  <a:srgbClr val="993300"/>
                </a:solidFill>
                <a:effectLst/>
                <a:latin typeface="PT Serif"/>
                <a:hlinkClick r:id="rId8"/>
              </a:rPr>
              <a:t>Disagreeing Strongly</a:t>
            </a:r>
            <a:br>
              <a:rPr lang="en-US" sz="2400" b="0" i="0" dirty="0">
                <a:solidFill>
                  <a:srgbClr val="333333"/>
                </a:solidFill>
                <a:effectLst/>
                <a:latin typeface="PT Serif"/>
              </a:rPr>
            </a:br>
            <a:r>
              <a:rPr lang="en-US" sz="2400" b="0" i="1" dirty="0">
                <a:solidFill>
                  <a:srgbClr val="333333"/>
                </a:solidFill>
                <a:effectLst/>
                <a:latin typeface="PT Serif"/>
              </a:rPr>
              <a:t>absolutely not, rubbish! I can't accept it...</a:t>
            </a:r>
            <a:endParaRPr lang="en-US" sz="2400" b="0" i="0" dirty="0">
              <a:solidFill>
                <a:srgbClr val="333333"/>
              </a:solidFill>
              <a:effectLst/>
              <a:latin typeface="PT Serif"/>
            </a:endParaRPr>
          </a:p>
          <a:p>
            <a:pPr algn="l">
              <a:buFont typeface="Arial" panose="020B0604020202020204" pitchFamily="34" charset="0"/>
              <a:buChar char="•"/>
            </a:pPr>
            <a:r>
              <a:rPr lang="en-US" sz="2400" b="0" i="0" u="sng" dirty="0">
                <a:solidFill>
                  <a:srgbClr val="993300"/>
                </a:solidFill>
                <a:effectLst/>
                <a:latin typeface="PT Serif"/>
                <a:hlinkClick r:id="rId9"/>
              </a:rPr>
              <a:t>Offering</a:t>
            </a:r>
            <a:br>
              <a:rPr lang="en-US" sz="2400" b="0" i="0" dirty="0">
                <a:solidFill>
                  <a:srgbClr val="333333"/>
                </a:solidFill>
                <a:effectLst/>
                <a:latin typeface="PT Serif"/>
              </a:rPr>
            </a:br>
            <a:r>
              <a:rPr lang="en-US" sz="2400" b="0" i="1" dirty="0">
                <a:solidFill>
                  <a:srgbClr val="333333"/>
                </a:solidFill>
                <a:effectLst/>
                <a:latin typeface="PT Serif"/>
              </a:rPr>
              <a:t>shall I, can I give you a hand...</a:t>
            </a:r>
            <a:endParaRPr lang="en-US" sz="2400" b="0" i="0" dirty="0">
              <a:solidFill>
                <a:srgbClr val="333333"/>
              </a:solidFill>
              <a:effectLst/>
              <a:latin typeface="PT Serif"/>
            </a:endParaRPr>
          </a:p>
          <a:p>
            <a:pPr algn="l">
              <a:buFont typeface="Arial" panose="020B0604020202020204" pitchFamily="34" charset="0"/>
              <a:buChar char="•"/>
            </a:pPr>
            <a:r>
              <a:rPr lang="en-US" sz="2400" b="0" i="0" u="sng" dirty="0">
                <a:solidFill>
                  <a:srgbClr val="993300"/>
                </a:solidFill>
                <a:effectLst/>
                <a:latin typeface="PT Serif"/>
                <a:hlinkClick r:id="rId10"/>
              </a:rPr>
              <a:t>Asking for Opinions</a:t>
            </a:r>
            <a:br>
              <a:rPr lang="en-US" sz="2400" b="0" i="0" dirty="0">
                <a:solidFill>
                  <a:srgbClr val="333333"/>
                </a:solidFill>
                <a:effectLst/>
                <a:latin typeface="PT Serif"/>
              </a:rPr>
            </a:br>
            <a:r>
              <a:rPr lang="en-US" sz="2400" b="0" i="1" dirty="0">
                <a:solidFill>
                  <a:srgbClr val="333333"/>
                </a:solidFill>
                <a:effectLst/>
                <a:latin typeface="PT Serif"/>
              </a:rPr>
              <a:t>in your opinion, what's your view on...</a:t>
            </a:r>
            <a:endParaRPr lang="en-US" sz="2400" b="0" i="0" dirty="0">
              <a:solidFill>
                <a:srgbClr val="333333"/>
              </a:solidFill>
              <a:effectLst/>
              <a:latin typeface="PT Serif"/>
            </a:endParaRPr>
          </a:p>
          <a:p>
            <a:pPr algn="l">
              <a:buFont typeface="Arial" panose="020B0604020202020204" pitchFamily="34" charset="0"/>
              <a:buChar char="•"/>
            </a:pPr>
            <a:r>
              <a:rPr lang="en-US" sz="2400" b="0" i="0" u="sng" dirty="0">
                <a:solidFill>
                  <a:srgbClr val="993300"/>
                </a:solidFill>
                <a:effectLst/>
                <a:latin typeface="PT Serif"/>
                <a:hlinkClick r:id="rId11"/>
              </a:rPr>
              <a:t>Giving Opinions</a:t>
            </a:r>
            <a:br>
              <a:rPr lang="en-US" sz="2400" b="0" i="0" dirty="0">
                <a:solidFill>
                  <a:srgbClr val="333333"/>
                </a:solidFill>
                <a:effectLst/>
                <a:latin typeface="PT Serif"/>
              </a:rPr>
            </a:br>
            <a:r>
              <a:rPr lang="en-US" sz="2400" b="0" i="1" dirty="0">
                <a:solidFill>
                  <a:srgbClr val="333333"/>
                </a:solidFill>
                <a:effectLst/>
                <a:latin typeface="PT Serif"/>
              </a:rPr>
              <a:t>I feel that, I could be wrong but.</a:t>
            </a:r>
            <a:r>
              <a:rPr lang="en-US" sz="1800" b="0" i="1" dirty="0">
                <a:solidFill>
                  <a:srgbClr val="333333"/>
                </a:solidFill>
                <a:effectLst/>
                <a:latin typeface="PT Serif"/>
              </a:rPr>
              <a:t>..</a:t>
            </a:r>
            <a:endParaRPr lang="en-US" sz="1800" b="0" i="0" dirty="0">
              <a:solidFill>
                <a:srgbClr val="333333"/>
              </a:solidFill>
              <a:effectLst/>
              <a:latin typeface="PT Serif"/>
            </a:endParaRPr>
          </a:p>
        </p:txBody>
      </p:sp>
    </p:spTree>
    <p:extLst>
      <p:ext uri="{BB962C8B-B14F-4D97-AF65-F5344CB8AC3E}">
        <p14:creationId xmlns:p14="http://schemas.microsoft.com/office/powerpoint/2010/main" val="1689915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Introducing yourself</a:t>
            </a:r>
            <a:endParaRPr lang="en-US" dirty="0"/>
          </a:p>
        </p:txBody>
      </p:sp>
      <p:sp>
        <p:nvSpPr>
          <p:cNvPr id="3" name="Content Placeholder 2"/>
          <p:cNvSpPr>
            <a:spLocks noGrp="1"/>
          </p:cNvSpPr>
          <p:nvPr>
            <p:ph idx="1"/>
          </p:nvPr>
        </p:nvSpPr>
        <p:spPr/>
        <p:txBody>
          <a:bodyPr/>
          <a:lstStyle/>
          <a:p>
            <a:pPr lvl="0"/>
            <a:r>
              <a:rPr lang="en-US" dirty="0"/>
              <a:t>My name is ...</a:t>
            </a:r>
          </a:p>
          <a:p>
            <a:pPr lvl="0"/>
            <a:r>
              <a:rPr lang="en-US" dirty="0"/>
              <a:t>I'm ....</a:t>
            </a:r>
          </a:p>
          <a:p>
            <a:pPr lvl="0"/>
            <a:r>
              <a:rPr lang="en-US" dirty="0"/>
              <a:t>Nice to meet you; I'm ...</a:t>
            </a:r>
          </a:p>
          <a:p>
            <a:pPr lvl="0"/>
            <a:r>
              <a:rPr lang="en-US" dirty="0"/>
              <a:t>Pleased to meet you; I'm ...</a:t>
            </a:r>
          </a:p>
          <a:p>
            <a:pPr lvl="0"/>
            <a:r>
              <a:rPr lang="en-US" dirty="0"/>
              <a:t>Let me introduce myself; I'm ...</a:t>
            </a:r>
          </a:p>
          <a:p>
            <a:r>
              <a:rPr lang="en-US" dirty="0"/>
              <a:t>I'd like to introduce myself; I'm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2649</Words>
  <Application>Microsoft Office PowerPoint</Application>
  <PresentationFormat>On-screen Show (4:3)</PresentationFormat>
  <Paragraphs>299</Paragraphs>
  <Slides>43</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-apple-system</vt:lpstr>
      <vt:lpstr>Arial</vt:lpstr>
      <vt:lpstr>Arial</vt:lpstr>
      <vt:lpstr>Book Antiqua</vt:lpstr>
      <vt:lpstr>Calibri</vt:lpstr>
      <vt:lpstr>Calibri Light</vt:lpstr>
      <vt:lpstr>Helvetica</vt:lpstr>
      <vt:lpstr>PT Sans</vt:lpstr>
      <vt:lpstr>PT Serif</vt:lpstr>
      <vt:lpstr>Roboto</vt:lpstr>
      <vt:lpstr>Times New Roman</vt:lpstr>
      <vt:lpstr>Wingdings</vt:lpstr>
      <vt:lpstr>Office Theme</vt:lpstr>
      <vt:lpstr>SYBSc Semester IV US04AENG21 TOPIC 3</vt:lpstr>
      <vt:lpstr> Language Is Expressive </vt:lpstr>
      <vt:lpstr>PowerPoint Presentation</vt:lpstr>
      <vt:lpstr>What is the meaning of Functional English ?</vt:lpstr>
      <vt:lpstr>The table below contains sets of exponents A-D. Each of them conveys one function of students’ language. Which function is conveyed by each set?</vt:lpstr>
      <vt:lpstr>PowerPoint Presentation</vt:lpstr>
      <vt:lpstr>PowerPoint Presentation</vt:lpstr>
      <vt:lpstr>PowerPoint Presentation</vt:lpstr>
      <vt:lpstr>Introducing yourself</vt:lpstr>
      <vt:lpstr>GREETINGS </vt:lpstr>
      <vt:lpstr>Introducing others: </vt:lpstr>
      <vt:lpstr>  Useful responses when introducing yourself or other people: </vt:lpstr>
      <vt:lpstr>  Talking about ability </vt:lpstr>
      <vt:lpstr>Ability</vt:lpstr>
      <vt:lpstr>Asking For &amp; Giving Permission </vt:lpstr>
      <vt:lpstr>PowerPoint Presentation</vt:lpstr>
      <vt:lpstr>Making Offers</vt:lpstr>
      <vt:lpstr> Responding to offers </vt:lpstr>
      <vt:lpstr> Inviting: </vt:lpstr>
      <vt:lpstr>PowerPoint Presentation</vt:lpstr>
      <vt:lpstr>Talking about likes and dislikes</vt:lpstr>
      <vt:lpstr>PowerPoint Presentation</vt:lpstr>
      <vt:lpstr>Asking for and Giving advice</vt:lpstr>
      <vt:lpstr>PowerPoint Presentation</vt:lpstr>
      <vt:lpstr>PowerPoint Presentation</vt:lpstr>
      <vt:lpstr>PowerPoint Presentation</vt:lpstr>
      <vt:lpstr>PowerPoint Presentation</vt:lpstr>
      <vt:lpstr>Suggestions . </vt:lpstr>
      <vt:lpstr>PowerPoint Presentation</vt:lpstr>
      <vt:lpstr>Expressing your Opinion</vt:lpstr>
      <vt:lpstr>PowerPoint Presentation</vt:lpstr>
      <vt:lpstr> Apologizing </vt:lpstr>
      <vt:lpstr>Making and responding to a request It's important to be polite when you ask for something. </vt:lpstr>
      <vt:lpstr> Asking about and giving directions </vt:lpstr>
      <vt:lpstr>ASKING   FOR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 ENGLISH</dc:title>
  <dc:creator>admin</dc:creator>
  <cp:lastModifiedBy>Charudutt Gurjar</cp:lastModifiedBy>
  <cp:revision>47</cp:revision>
  <dcterms:created xsi:type="dcterms:W3CDTF">2017-07-05T06:52:52Z</dcterms:created>
  <dcterms:modified xsi:type="dcterms:W3CDTF">2021-01-25T04:25:15Z</dcterms:modified>
</cp:coreProperties>
</file>